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2"/>
  </p:notesMasterIdLst>
  <p:sldIdLst>
    <p:sldId id="3199" r:id="rId3"/>
    <p:sldId id="419" r:id="rId4"/>
    <p:sldId id="5255" r:id="rId5"/>
    <p:sldId id="1802" r:id="rId6"/>
    <p:sldId id="5287" r:id="rId7"/>
    <p:sldId id="5380" r:id="rId8"/>
    <p:sldId id="5338" r:id="rId9"/>
    <p:sldId id="5290" r:id="rId10"/>
    <p:sldId id="5292" r:id="rId11"/>
    <p:sldId id="5294" r:id="rId12"/>
    <p:sldId id="5288" r:id="rId13"/>
    <p:sldId id="5343" r:id="rId14"/>
    <p:sldId id="5297" r:id="rId15"/>
    <p:sldId id="5345" r:id="rId16"/>
    <p:sldId id="5384" r:id="rId17"/>
    <p:sldId id="5347" r:id="rId18"/>
    <p:sldId id="5385" r:id="rId19"/>
    <p:sldId id="5342" r:id="rId20"/>
    <p:sldId id="5265" r:id="rId21"/>
    <p:sldId id="5350" r:id="rId22"/>
    <p:sldId id="5351" r:id="rId23"/>
    <p:sldId id="5352" r:id="rId24"/>
    <p:sldId id="5353" r:id="rId25"/>
    <p:sldId id="3294" r:id="rId26"/>
    <p:sldId id="5252" r:id="rId27"/>
    <p:sldId id="5386" r:id="rId28"/>
    <p:sldId id="5355" r:id="rId29"/>
    <p:sldId id="5382" r:id="rId30"/>
    <p:sldId id="5383" r:id="rId31"/>
    <p:sldId id="5357" r:id="rId32"/>
    <p:sldId id="5387" r:id="rId33"/>
    <p:sldId id="5367" r:id="rId34"/>
    <p:sldId id="5282" r:id="rId35"/>
    <p:sldId id="5388" r:id="rId36"/>
    <p:sldId id="5371" r:id="rId37"/>
    <p:sldId id="5372" r:id="rId38"/>
    <p:sldId id="3299" r:id="rId39"/>
    <p:sldId id="5316" r:id="rId40"/>
    <p:sldId id="5389" r:id="rId41"/>
    <p:sldId id="5362" r:id="rId42"/>
    <p:sldId id="5374" r:id="rId43"/>
    <p:sldId id="5363" r:id="rId44"/>
    <p:sldId id="5375" r:id="rId45"/>
    <p:sldId id="5376" r:id="rId46"/>
    <p:sldId id="5364" r:id="rId47"/>
    <p:sldId id="5360" r:id="rId48"/>
    <p:sldId id="5361" r:id="rId49"/>
    <p:sldId id="5332" r:id="rId50"/>
    <p:sldId id="5336" r:id="rId5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GUANGDONG-PSY" initials="G" lastIdx="0" clrIdx="6"/>
  <p:cmAuthor id="1" name="fu bo" initials="fb" lastIdx="0" clrIdx="0"/>
  <p:cmAuthor id="8" name="siya" initials="s" lastIdx="0" clrIdx="7"/>
  <p:cmAuthor id="2" name="Kan, Chunyan [JANCNBJ]" initials="KC[" lastIdx="0" clrIdx="1"/>
  <p:cmAuthor id="9" name="孙了了_AVZjuyuA" initials="authorId_24475986" lastIdx="0" clrIdx="8"/>
  <p:cmAuthor id="3" name="Chen, Qingwei [JANCNBJ]" initials="CQ[" lastIdx="0" clrIdx="2"/>
  <p:cmAuthor id="10" name="chenping" initials="c" lastIdx="0" clrIdx="9"/>
  <p:cmAuthor id="4" name="LOP" initials="L" lastIdx="0" clrIdx="3"/>
  <p:cmAuthor id="11" name="陈萍_VJrqAb6V" initials="authorId_444572029" lastIdx="0" clrIdx="10"/>
  <p:cmAuthor id="5" name="LENOVO" initials="L" lastIdx="0" clrIdx="4"/>
  <p:cmAuthor id="6" name="Yang, Jianxia [JANCNBJ]" initials="YJ[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070A"/>
    <a:srgbClr val="1A1A1A"/>
    <a:srgbClr val="CAB69D"/>
    <a:srgbClr val="E9E2D7"/>
    <a:srgbClr val="B2676A"/>
    <a:srgbClr val="C68587"/>
    <a:srgbClr val="D7C8B5"/>
    <a:srgbClr val="F0F0F0"/>
    <a:srgbClr val="B99E7D"/>
    <a:srgbClr val="BE08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16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51" y="3612"/>
      </p:cViewPr>
      <p:guideLst>
        <p:guide orient="horz" pos="208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69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6" Type="http://schemas.openxmlformats.org/officeDocument/2006/relationships/commentAuthors" Target="commentAuthors.xml"/><Relationship Id="rId55" Type="http://schemas.openxmlformats.org/officeDocument/2006/relationships/tableStyles" Target="tableStyles.xml"/><Relationship Id="rId54" Type="http://schemas.openxmlformats.org/officeDocument/2006/relationships/viewProps" Target="viewProps.xml"/><Relationship Id="rId53" Type="http://schemas.openxmlformats.org/officeDocument/2006/relationships/presProps" Target="presProps.xml"/><Relationship Id="rId52" Type="http://schemas.openxmlformats.org/officeDocument/2006/relationships/notesMaster" Target="notesMasters/notesMaster1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23AEBE-9D7F-4A51-A728-35C23137719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F5E923-51F7-42BD-962F-269CF7F55DA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F2864-E0EF-4E70-A7F4-2B86DC303F0F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12495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  <a:latin typeface="Arial" panose="020B0604020202090204" pitchFamily="34" charset="0"/>
                <a:cs typeface="Arial" panose="020B0604020202090204" pitchFamily="34" charset="0"/>
              </a:defRPr>
            </a:lvl1pPr>
          </a:lstStyle>
          <a:p>
            <a:fld id="{CCBA9D17-A0D3-409F-BFF9-E5BAE63FEE36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EC8BE-754E-5E4A-92A3-4FDE13E9ECC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0396F-A04F-8B4D-8C82-CDDD3918062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EC8BE-754E-5E4A-92A3-4FDE13E9ECC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0396F-A04F-8B4D-8C82-CDDD3918062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0D2EE-5E42-4C74-BD66-3934CD038B3B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A9D17-A0D3-409F-BFF9-E5BAE63FEE3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1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1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1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1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1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1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手动输入 1"/>
          <p:cNvSpPr/>
          <p:nvPr/>
        </p:nvSpPr>
        <p:spPr>
          <a:xfrm rot="16200000" flipV="1">
            <a:off x="-42866" y="42863"/>
            <a:ext cx="6858000" cy="6772274"/>
          </a:xfrm>
          <a:prstGeom prst="flowChartManualInp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5" name="图片 4" descr="建筑的摆设布局&#10;&#10;中度可信度描述已自动生成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915" y="236670"/>
            <a:ext cx="11752167" cy="638466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19916" y="236669"/>
            <a:ext cx="11752168" cy="638466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  <a:effectLst>
            <a:outerShdw blurRad="190500" dist="635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矩形 29"/>
          <p:cNvSpPr/>
          <p:nvPr/>
        </p:nvSpPr>
        <p:spPr>
          <a:xfrm>
            <a:off x="1114269" y="2199783"/>
            <a:ext cx="9963463" cy="15684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zh-CN" altLang="en-US" sz="4000" b="1" spc="300" dirty="0">
                <a:solidFill>
                  <a:schemeClr val="accent1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+mn-ea"/>
                <a:sym typeface="Arial" panose="020B0604020202090204" pitchFamily="34" charset="0"/>
              </a:rPr>
              <a:t>会定“聪明”的</a:t>
            </a:r>
            <a:r>
              <a:rPr lang="zh-CN" altLang="en-US" sz="4000" b="1" spc="300" dirty="0">
                <a:solidFill>
                  <a:schemeClr val="accent1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+mn-ea"/>
                <a:sym typeface="Arial" panose="020B0604020202090204" pitchFamily="34" charset="0"/>
              </a:rPr>
              <a:t>目标</a:t>
            </a:r>
            <a:endParaRPr lang="zh-CN" altLang="en-US" sz="4000" b="1" spc="300" dirty="0">
              <a:solidFill>
                <a:schemeClr val="accent1"/>
              </a:solidFill>
              <a:latin typeface="Arial" panose="020B0604020202090204" pitchFamily="34" charset="0"/>
              <a:ea typeface="微软雅黑" panose="020B0503020204020204" pitchFamily="34" charset="-122"/>
              <a:cs typeface="+mn-ea"/>
              <a:sym typeface="Arial" panose="020B0604020202090204" pitchFamily="34" charset="0"/>
            </a:endParaRPr>
          </a:p>
          <a:p>
            <a:pPr lvl="0" algn="ctr">
              <a:lnSpc>
                <a:spcPct val="120000"/>
              </a:lnSpc>
              <a:defRPr/>
            </a:pPr>
            <a:r>
              <a:rPr lang="zh-CN" altLang="en-US" sz="4000" b="1" spc="300" dirty="0">
                <a:solidFill>
                  <a:schemeClr val="accent1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+mn-ea"/>
                <a:sym typeface="Arial" panose="020B0604020202090204" pitchFamily="34" charset="0"/>
              </a:rPr>
              <a:t>收获真正的</a:t>
            </a:r>
            <a:r>
              <a:rPr lang="zh-CN" altLang="en-US" sz="4000" b="1" spc="300" dirty="0">
                <a:solidFill>
                  <a:schemeClr val="accent1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+mn-ea"/>
                <a:sym typeface="Arial" panose="020B0604020202090204" pitchFamily="34" charset="0"/>
              </a:rPr>
              <a:t>快乐</a:t>
            </a:r>
            <a:endParaRPr lang="zh-CN" altLang="en-US" sz="4000" b="1" spc="300" dirty="0">
              <a:solidFill>
                <a:schemeClr val="accent1"/>
              </a:solidFill>
              <a:latin typeface="Arial" panose="020B0604020202090204" pitchFamily="34" charset="0"/>
              <a:ea typeface="微软雅黑" panose="020B0503020204020204" pitchFamily="34" charset="-122"/>
              <a:cs typeface="+mn-ea"/>
              <a:sym typeface="Arial" panose="020B0604020202090204" pitchFamily="3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571995" y="4915043"/>
            <a:ext cx="6918591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90204" pitchFamily="34" charset="0"/>
                <a:ea typeface="微软雅黑" panose="020B0503020204020204" pitchFamily="34" charset="-122"/>
                <a:cs typeface="+mn-ea"/>
                <a:sym typeface="Arial" panose="020B0604020202090204" pitchFamily="34" charset="0"/>
              </a:rPr>
              <a:t>刘梅珠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90204" pitchFamily="34" charset="0"/>
              <a:ea typeface="微软雅黑" panose="020B0503020204020204" pitchFamily="34" charset="-122"/>
              <a:cs typeface="+mn-ea"/>
              <a:sym typeface="Arial" panose="020B060402020209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90204" pitchFamily="34" charset="0"/>
                <a:ea typeface="微软雅黑" panose="020B0503020204020204" pitchFamily="34" charset="-122"/>
                <a:cs typeface="+mn-ea"/>
                <a:sym typeface="Arial" panose="020B0604020202090204" pitchFamily="34" charset="0"/>
              </a:rPr>
              <a:t>北京大学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90204" pitchFamily="34" charset="0"/>
                <a:ea typeface="微软雅黑" panose="020B0503020204020204" pitchFamily="34" charset="-122"/>
                <a:cs typeface="+mn-ea"/>
                <a:sym typeface="Arial" panose="020B0604020202090204" pitchFamily="34" charset="0"/>
              </a:rPr>
              <a:t>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90204" pitchFamily="34" charset="0"/>
                <a:ea typeface="微软雅黑" panose="020B0503020204020204" pitchFamily="34" charset="-122"/>
                <a:cs typeface="+mn-ea"/>
                <a:sym typeface="Arial" panose="020B0604020202090204" pitchFamily="34" charset="0"/>
              </a:rPr>
              <a:t>博士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90204" pitchFamily="34" charset="0"/>
              <a:ea typeface="微软雅黑" panose="020B0503020204020204" pitchFamily="34" charset="-122"/>
              <a:cs typeface="+mn-ea"/>
              <a:sym typeface="Arial" panose="020B060402020209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cs typeface="+mn-ea"/>
                <a:sym typeface="Arial" panose="020B0604020202090204" pitchFamily="34" charset="0"/>
              </a:rPr>
              <a:t>北京大学第六医院、北京大学儿童青少年卫生研究所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90204" pitchFamily="34" charset="0"/>
              <a:ea typeface="微软雅黑" panose="020B0503020204020204" pitchFamily="34" charset="-122"/>
              <a:cs typeface="+mn-ea"/>
              <a:sym typeface="Arial" panose="020B060402020209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102102" y="1696052"/>
            <a:ext cx="2040890" cy="221488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algn="l"/>
            <a:r>
              <a:rPr kumimoji="1" lang="en-US" altLang="zh-CN" sz="13800" b="1" dirty="0">
                <a:gradFill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100000">
                      <a:schemeClr val="accent3">
                        <a:lumMod val="20000"/>
                        <a:lumOff val="80000"/>
                        <a:alpha val="0"/>
                      </a:schemeClr>
                    </a:gs>
                  </a:gsLst>
                  <a:lin ang="5400000" scaled="1"/>
                </a:gradFill>
              </a:rPr>
              <a:t>02</a:t>
            </a:r>
            <a:endParaRPr kumimoji="1" lang="zh-CN" altLang="en-US" sz="13800" b="1" dirty="0">
              <a:gradFill>
                <a:gsLst>
                  <a:gs pos="0">
                    <a:schemeClr val="accent3">
                      <a:lumMod val="60000"/>
                      <a:lumOff val="40000"/>
                    </a:schemeClr>
                  </a:gs>
                  <a:gs pos="100000">
                    <a:schemeClr val="accent3">
                      <a:lumMod val="20000"/>
                      <a:lumOff val="80000"/>
                      <a:alpha val="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9" name="文本占位符 39"/>
          <p:cNvSpPr txBox="1"/>
          <p:nvPr/>
        </p:nvSpPr>
        <p:spPr>
          <a:xfrm>
            <a:off x="2277745" y="3028950"/>
            <a:ext cx="7571105" cy="883285"/>
          </a:xfrm>
          <a:prstGeom prst="rect">
            <a:avLst/>
          </a:prstGeom>
        </p:spPr>
        <p:txBody>
          <a:bodyPr lIns="0" tIns="0" rIns="0" bIns="0" anchor="ctr" anchorCtr="0">
            <a:normAutofit fontScale="9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dist">
              <a:buNone/>
            </a:pPr>
            <a:r>
              <a:rPr lang="zh-CN" altLang="en-US" sz="6000" b="1" dirty="0">
                <a:solidFill>
                  <a:schemeClr val="accent1"/>
                </a:solidFill>
              </a:rPr>
              <a:t>我想改，却做不到</a:t>
            </a:r>
            <a:endParaRPr lang="zh-CN" altLang="en-US" sz="60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3" name="标题 1"/>
          <p:cNvSpPr txBox="1"/>
          <p:nvPr/>
        </p:nvSpPr>
        <p:spPr>
          <a:xfrm>
            <a:off x="442913" y="243569"/>
            <a:ext cx="9056851" cy="617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accent1"/>
                </a:solidFill>
                <a:latin typeface="+mn-lt"/>
                <a:ea typeface="+mn-ea"/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一、</a:t>
            </a:r>
            <a:r>
              <a:rPr noProof="0">
                <a:ln>
                  <a:noFill/>
                </a:ln>
                <a:effectLst/>
                <a:uLnTx/>
                <a:uFillTx/>
                <a:latin typeface="微软雅黑" charset="0"/>
                <a:ea typeface="微软雅黑" charset="0"/>
                <a:sym typeface="Arial" panose="020B0604020202090204" pitchFamily="34" charset="0"/>
              </a:rPr>
              <a:t>情绪有时会悄悄指挥我</a:t>
            </a: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grpSp>
        <p:nvGrpSpPr>
          <p:cNvPr id="74" name="组合 73"/>
          <p:cNvGrpSpPr/>
          <p:nvPr/>
        </p:nvGrpSpPr>
        <p:grpSpPr>
          <a:xfrm>
            <a:off x="528706" y="867990"/>
            <a:ext cx="2433027" cy="0"/>
            <a:chOff x="7460343" y="1311756"/>
            <a:chExt cx="2433027" cy="0"/>
          </a:xfrm>
        </p:grpSpPr>
        <p:cxnSp>
          <p:nvCxnSpPr>
            <p:cNvPr id="75" name="直接连接符 74"/>
            <p:cNvCxnSpPr/>
            <p:nvPr/>
          </p:nvCxnSpPr>
          <p:spPr>
            <a:xfrm>
              <a:off x="7460343" y="1311756"/>
              <a:ext cx="243302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>
              <a:off x="7460343" y="1311756"/>
              <a:ext cx="58971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0"/>
            <a:ext cx="6311265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454275" y="3571875"/>
            <a:ext cx="459740" cy="23133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/>
              <a:t>被情绪控制了的</a:t>
            </a:r>
            <a:r>
              <a:rPr lang="zh-CN" altLang="en-US"/>
              <a:t>小顺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119120" y="2763520"/>
            <a:ext cx="16065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非常有</a:t>
            </a:r>
            <a:r>
              <a:rPr lang="zh-CN" altLang="en-US"/>
              <a:t>吸引力</a:t>
            </a:r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5" name="标题 1"/>
          <p:cNvSpPr txBox="1"/>
          <p:nvPr/>
        </p:nvSpPr>
        <p:spPr>
          <a:xfrm>
            <a:off x="442913" y="243569"/>
            <a:ext cx="9056851" cy="617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accent1"/>
                </a:solidFill>
                <a:latin typeface="+mn-lt"/>
                <a:ea typeface="+mn-ea"/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二、为什么我想改，却总做不到</a:t>
            </a: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  <a:p>
            <a:pPr>
              <a:lnSpc>
                <a:spcPct val="100000"/>
              </a:lnSpc>
            </a:pP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528706" y="867990"/>
            <a:ext cx="2433027" cy="0"/>
            <a:chOff x="7460343" y="1311756"/>
            <a:chExt cx="2433027" cy="0"/>
          </a:xfrm>
        </p:grpSpPr>
        <p:cxnSp>
          <p:nvCxnSpPr>
            <p:cNvPr id="67" name="直接连接符 66"/>
            <p:cNvCxnSpPr/>
            <p:nvPr/>
          </p:nvCxnSpPr>
          <p:spPr>
            <a:xfrm>
              <a:off x="7460343" y="1311756"/>
              <a:ext cx="243302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>
              <a:off x="7460343" y="1311756"/>
              <a:ext cx="58971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/>
          <p:cNvSpPr txBox="1"/>
          <p:nvPr/>
        </p:nvSpPr>
        <p:spPr>
          <a:xfrm>
            <a:off x="574675" y="968375"/>
            <a:ext cx="11617325" cy="22504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b="1" dirty="0">
                <a:sym typeface="+mn-ea"/>
              </a:rPr>
              <a:t>不改变，往往是眼前最轻松的</a:t>
            </a:r>
            <a:endParaRPr lang="zh-CN" altLang="en-US" b="1" dirty="0"/>
          </a:p>
          <a:p>
            <a:pPr indent="0" fontAlgn="auto">
              <a:lnSpc>
                <a:spcPct val="150000"/>
              </a:lnSpc>
            </a:pPr>
            <a:r>
              <a:rPr lang="zh-CN" altLang="en-US" dirty="0"/>
              <a:t>当我们面对</a:t>
            </a:r>
            <a:r>
              <a:rPr lang="zh-CN" altLang="en-US" dirty="0"/>
              <a:t>压力时，很容易想：</a:t>
            </a:r>
            <a:endParaRPr lang="zh-CN" altLang="en-US" dirty="0"/>
          </a:p>
          <a:p>
            <a:pPr indent="0" fontAlgn="auto">
              <a:lnSpc>
                <a:spcPct val="150000"/>
              </a:lnSpc>
            </a:pPr>
            <a:r>
              <a:rPr lang="zh-CN" altLang="en-US" dirty="0"/>
              <a:t>先不做了</a:t>
            </a:r>
            <a:endParaRPr lang="zh-CN" altLang="en-US" dirty="0"/>
          </a:p>
          <a:p>
            <a:pPr indent="0" fontAlgn="auto">
              <a:lnSpc>
                <a:spcPct val="150000"/>
              </a:lnSpc>
            </a:pPr>
            <a:r>
              <a:rPr lang="zh-CN" altLang="en-US" dirty="0"/>
              <a:t>先拖一拖</a:t>
            </a:r>
            <a:endParaRPr lang="zh-CN" altLang="en-US" dirty="0"/>
          </a:p>
          <a:p>
            <a:pPr indent="0" fontAlgn="auto">
              <a:lnSpc>
                <a:spcPct val="150000"/>
              </a:lnSpc>
            </a:pPr>
            <a:r>
              <a:rPr lang="zh-CN" altLang="en-US" dirty="0"/>
              <a:t>先躲一下</a:t>
            </a:r>
            <a:endParaRPr lang="zh-CN" altLang="en-US" dirty="0"/>
          </a:p>
          <a:p>
            <a:pPr indent="0" fontAlgn="auto">
              <a:lnSpc>
                <a:spcPct val="150000"/>
              </a:lnSpc>
            </a:pPr>
            <a:r>
              <a:rPr lang="zh-CN" altLang="en-US" dirty="0"/>
              <a:t>先玩一会儿</a:t>
            </a:r>
            <a:endParaRPr lang="zh-CN" altLang="en-US" dirty="0"/>
          </a:p>
          <a:p>
            <a:pPr indent="0" fontAlgn="auto">
              <a:lnSpc>
                <a:spcPct val="150000"/>
              </a:lnSpc>
            </a:pPr>
            <a:endParaRPr lang="en-US" altLang="zh-CN" dirty="0"/>
          </a:p>
          <a:p>
            <a:pPr indent="0" fontAlgn="auto">
              <a:lnSpc>
                <a:spcPct val="150000"/>
              </a:lnSpc>
            </a:pPr>
            <a:r>
              <a:rPr lang="zh-CN" altLang="en-US" dirty="0"/>
              <a:t>不改常让我我们马上轻松一点，</a:t>
            </a:r>
            <a:r>
              <a:rPr lang="zh-CN" altLang="en-US" dirty="0">
                <a:sym typeface="+mn-ea"/>
              </a:rPr>
              <a:t>不是我们不想努力，而是因为它有</a:t>
            </a:r>
            <a:r>
              <a:rPr lang="zh-CN" altLang="en-US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sym typeface="+mn-ea"/>
              </a:rPr>
              <a:t>“</a:t>
            </a:r>
            <a: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sym typeface="+mn-ea"/>
              </a:rPr>
              <a:t>立马舒服”的诱惑力</a:t>
            </a:r>
            <a:r>
              <a:rPr lang="zh-CN" altLang="en-US" dirty="0">
                <a:sym typeface="+mn-ea"/>
              </a:rPr>
              <a:t>。</a:t>
            </a:r>
            <a:endParaRPr lang="zh-CN" altLang="en-US" dirty="0"/>
          </a:p>
          <a:p>
            <a:pPr indent="0" fontAlgn="auto">
              <a:lnSpc>
                <a:spcPct val="150000"/>
              </a:lnSpc>
            </a:pPr>
            <a:endParaRPr lang="zh-CN" altLang="en-US" dirty="0"/>
          </a:p>
          <a:p>
            <a:pPr indent="0" fontAlgn="auto">
              <a:lnSpc>
                <a:spcPct val="150000"/>
              </a:lnSpc>
            </a:pP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4331970" y="1845945"/>
            <a:ext cx="4483735" cy="22504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dirty="0">
                <a:sym typeface="+mn-ea"/>
              </a:rPr>
              <a:t>不用马上面对</a:t>
            </a:r>
            <a:endParaRPr lang="zh-CN" altLang="en-US" dirty="0"/>
          </a:p>
          <a:p>
            <a:pPr indent="0" fontAlgn="auto">
              <a:lnSpc>
                <a:spcPct val="150000"/>
              </a:lnSpc>
            </a:pPr>
            <a:r>
              <a:rPr lang="zh-CN" altLang="en-US" dirty="0">
                <a:sym typeface="+mn-ea"/>
              </a:rPr>
              <a:t>不用马上紧张</a:t>
            </a:r>
            <a:endParaRPr lang="zh-CN" altLang="en-US" dirty="0"/>
          </a:p>
          <a:p>
            <a:pPr indent="0" fontAlgn="auto">
              <a:lnSpc>
                <a:spcPct val="150000"/>
              </a:lnSpc>
            </a:pPr>
            <a:r>
              <a:rPr lang="zh-CN" altLang="en-US" dirty="0">
                <a:sym typeface="+mn-ea"/>
              </a:rPr>
              <a:t>不用马上失败</a:t>
            </a:r>
            <a:endParaRPr lang="zh-CN" altLang="en-US" dirty="0"/>
          </a:p>
          <a:p>
            <a:pPr indent="0" fontAlgn="auto">
              <a:lnSpc>
                <a:spcPct val="150000"/>
              </a:lnSpc>
            </a:pPr>
            <a:r>
              <a:rPr lang="zh-CN" altLang="en-US" dirty="0">
                <a:sym typeface="+mn-ea"/>
              </a:rPr>
              <a:t>不用马上难受</a:t>
            </a:r>
            <a:endParaRPr lang="zh-CN" altLang="en-US" dirty="0"/>
          </a:p>
          <a:p>
            <a:pPr indent="0" fontAlgn="auto">
              <a:lnSpc>
                <a:spcPct val="150000"/>
              </a:lnSpc>
            </a:pPr>
            <a:endParaRPr lang="zh-CN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5" name="标题 1"/>
          <p:cNvSpPr txBox="1"/>
          <p:nvPr/>
        </p:nvSpPr>
        <p:spPr>
          <a:xfrm>
            <a:off x="442913" y="243569"/>
            <a:ext cx="9056851" cy="617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accent1"/>
                </a:solidFill>
                <a:latin typeface="+mn-lt"/>
                <a:ea typeface="+mn-ea"/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二、为什么我想改，却总做不到</a:t>
            </a: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528706" y="867990"/>
            <a:ext cx="2433027" cy="0"/>
            <a:chOff x="7460343" y="1311756"/>
            <a:chExt cx="2433027" cy="0"/>
          </a:xfrm>
        </p:grpSpPr>
        <p:cxnSp>
          <p:nvCxnSpPr>
            <p:cNvPr id="67" name="直接连接符 66"/>
            <p:cNvCxnSpPr/>
            <p:nvPr/>
          </p:nvCxnSpPr>
          <p:spPr>
            <a:xfrm>
              <a:off x="7460343" y="1311756"/>
              <a:ext cx="243302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>
              <a:off x="7460343" y="1311756"/>
              <a:ext cx="58971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/>
          <p:cNvSpPr txBox="1"/>
          <p:nvPr/>
        </p:nvSpPr>
        <p:spPr>
          <a:xfrm>
            <a:off x="574675" y="1178560"/>
            <a:ext cx="10559415" cy="617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有些做法，虽然现在舒服一点，但后面更麻烦</a:t>
            </a:r>
            <a:endParaRPr lang="zh-CN" altLang="en-US" sz="2000" dirty="0"/>
          </a:p>
        </p:txBody>
      </p:sp>
      <p:graphicFrame>
        <p:nvGraphicFramePr>
          <p:cNvPr id="5" name="表格 4"/>
          <p:cNvGraphicFramePr/>
          <p:nvPr>
            <p:custDataLst>
              <p:tags r:id="rId2"/>
            </p:custDataLst>
          </p:nvPr>
        </p:nvGraphicFramePr>
        <p:xfrm>
          <a:off x="574675" y="1795780"/>
          <a:ext cx="9145905" cy="3675380"/>
        </p:xfrm>
        <a:graphic>
          <a:graphicData uri="http://schemas.openxmlformats.org/drawingml/2006/table">
            <a:tbl>
              <a:tblPr/>
              <a:tblGrid>
                <a:gridCol w="3048635"/>
                <a:gridCol w="3048635"/>
                <a:gridCol w="3048635"/>
              </a:tblGrid>
              <a:tr h="621665"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</a:pPr>
                      <a:r>
                        <a:rPr lang="zh-CN" altLang="en-US" sz="2000" b="1">
                          <a:latin typeface="微软雅黑" charset="0"/>
                          <a:ea typeface="微软雅黑" charset="0"/>
                        </a:rPr>
                        <a:t>当下的感觉</a:t>
                      </a:r>
                      <a:endParaRPr lang="zh-CN" altLang="en-US" sz="2000" b="1">
                        <a:latin typeface="微软雅黑" charset="0"/>
                        <a:ea typeface="微软雅黑" charset="0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</a:pPr>
                      <a:r>
                        <a:rPr lang="zh-CN" altLang="en-US" sz="2000" b="1">
                          <a:latin typeface="微软雅黑" charset="0"/>
                          <a:ea typeface="微软雅黑" charset="0"/>
                        </a:rPr>
                        <a:t>现在舒服一点的做法</a:t>
                      </a:r>
                      <a:endParaRPr lang="zh-CN" altLang="en-US" sz="2000" b="1">
                        <a:latin typeface="微软雅黑" charset="0"/>
                        <a:ea typeface="微软雅黑" charset="0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</a:pPr>
                      <a:r>
                        <a:rPr lang="zh-CN" altLang="en-US" sz="2000" b="1">
                          <a:latin typeface="微软雅黑" charset="0"/>
                          <a:ea typeface="微软雅黑" charset="0"/>
                        </a:rPr>
                        <a:t>后面可能更麻烦</a:t>
                      </a:r>
                      <a:endParaRPr lang="zh-CN" altLang="en-US" sz="2000" b="1">
                        <a:latin typeface="微软雅黑" charset="0"/>
                        <a:ea typeface="微软雅黑" charset="0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22935"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</a:pPr>
                      <a:r>
                        <a:rPr lang="zh-CN" altLang="en-US" sz="2000">
                          <a:latin typeface="微软雅黑" charset="0"/>
                          <a:ea typeface="微软雅黑" charset="0"/>
                        </a:rPr>
                        <a:t>紧张</a:t>
                      </a:r>
                      <a:endParaRPr lang="zh-CN" altLang="en-US" sz="2000">
                        <a:latin typeface="微软雅黑" charset="0"/>
                        <a:ea typeface="微软雅黑" charset="0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</a:pPr>
                      <a:r>
                        <a:rPr lang="zh-CN" altLang="en-US" sz="2000">
                          <a:latin typeface="微软雅黑" charset="0"/>
                          <a:ea typeface="微软雅黑" charset="0"/>
                        </a:rPr>
                        <a:t>先不做作业</a:t>
                      </a:r>
                      <a:endParaRPr lang="zh-CN" altLang="en-US" sz="2000">
                        <a:latin typeface="微软雅黑" charset="0"/>
                        <a:ea typeface="微软雅黑" charset="0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</a:pPr>
                      <a:r>
                        <a:rPr lang="zh-CN" altLang="en-US" sz="2000">
                          <a:latin typeface="微软雅黑" charset="0"/>
                          <a:ea typeface="微软雅黑" charset="0"/>
                        </a:rPr>
                        <a:t>更着急</a:t>
                      </a:r>
                      <a:endParaRPr lang="zh-CN" altLang="en-US" sz="2000">
                        <a:latin typeface="微软雅黑" charset="0"/>
                        <a:ea typeface="微软雅黑" charset="0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565150"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</a:pPr>
                      <a:r>
                        <a:rPr lang="zh-CN" altLang="en-US" sz="2000">
                          <a:latin typeface="微软雅黑" charset="0"/>
                          <a:ea typeface="微软雅黑" charset="0"/>
                        </a:rPr>
                        <a:t>生气</a:t>
                      </a:r>
                      <a:endParaRPr lang="zh-CN" altLang="en-US" sz="2000">
                        <a:latin typeface="微软雅黑" charset="0"/>
                        <a:ea typeface="微软雅黑" charset="0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</a:pPr>
                      <a:r>
                        <a:rPr lang="zh-CN" altLang="en-US" sz="2000">
                          <a:latin typeface="微软雅黑" charset="0"/>
                          <a:ea typeface="微软雅黑" charset="0"/>
                        </a:rPr>
                        <a:t>立刻吵回去</a:t>
                      </a:r>
                      <a:endParaRPr lang="zh-CN" altLang="en-US" sz="2000">
                        <a:latin typeface="微软雅黑" charset="0"/>
                        <a:ea typeface="微软雅黑" charset="0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</a:pPr>
                      <a:r>
                        <a:rPr lang="zh-CN" altLang="en-US" sz="2000">
                          <a:latin typeface="微软雅黑" charset="0"/>
                          <a:ea typeface="微软雅黑" charset="0"/>
                        </a:rPr>
                        <a:t>关系更糟</a:t>
                      </a:r>
                      <a:endParaRPr lang="zh-CN" altLang="en-US" sz="2000">
                        <a:latin typeface="微软雅黑" charset="0"/>
                        <a:ea typeface="微软雅黑" charset="0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21030"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</a:pPr>
                      <a:r>
                        <a:rPr lang="zh-CN" altLang="en-US" sz="2000">
                          <a:latin typeface="微软雅黑" charset="0"/>
                          <a:ea typeface="微软雅黑" charset="0"/>
                        </a:rPr>
                        <a:t>害怕</a:t>
                      </a:r>
                      <a:endParaRPr lang="zh-CN" altLang="en-US" sz="2000">
                        <a:latin typeface="微软雅黑" charset="0"/>
                        <a:ea typeface="微软雅黑" charset="0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</a:pPr>
                      <a:r>
                        <a:rPr lang="zh-CN" altLang="en-US" sz="2000">
                          <a:latin typeface="微软雅黑" charset="0"/>
                          <a:ea typeface="微软雅黑" charset="0"/>
                        </a:rPr>
                        <a:t>不敢开口</a:t>
                      </a:r>
                      <a:endParaRPr lang="zh-CN" altLang="en-US" sz="2000">
                        <a:latin typeface="微软雅黑" charset="0"/>
                        <a:ea typeface="微软雅黑" charset="0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</a:pPr>
                      <a:r>
                        <a:rPr lang="zh-CN" altLang="en-US" sz="2000">
                          <a:latin typeface="微软雅黑" charset="0"/>
                          <a:ea typeface="微软雅黑" charset="0"/>
                        </a:rPr>
                        <a:t>以后更不敢</a:t>
                      </a:r>
                      <a:endParaRPr lang="zh-CN" altLang="en-US" sz="2000">
                        <a:latin typeface="微软雅黑" charset="0"/>
                        <a:ea typeface="微软雅黑" charset="0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22935"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</a:pPr>
                      <a:r>
                        <a:rPr lang="zh-CN" altLang="en-US" sz="2000">
                          <a:latin typeface="微软雅黑" charset="0"/>
                          <a:ea typeface="微软雅黑" charset="0"/>
                        </a:rPr>
                        <a:t>烦躁</a:t>
                      </a:r>
                      <a:endParaRPr lang="zh-CN" altLang="en-US" sz="2000">
                        <a:latin typeface="微软雅黑" charset="0"/>
                        <a:ea typeface="微软雅黑" charset="0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</a:pPr>
                      <a:r>
                        <a:rPr lang="zh-CN" altLang="en-US" sz="2000">
                          <a:latin typeface="微软雅黑" charset="0"/>
                          <a:ea typeface="微软雅黑" charset="0"/>
                        </a:rPr>
                        <a:t>一直玩手机</a:t>
                      </a:r>
                      <a:endParaRPr lang="zh-CN" altLang="en-US" sz="2000">
                        <a:latin typeface="微软雅黑" charset="0"/>
                        <a:ea typeface="微软雅黑" charset="0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</a:pPr>
                      <a:r>
                        <a:rPr lang="zh-CN" altLang="en-US" sz="2000">
                          <a:latin typeface="微软雅黑" charset="0"/>
                          <a:ea typeface="微软雅黑" charset="0"/>
                        </a:rPr>
                        <a:t>复习时间更少、更</a:t>
                      </a:r>
                      <a:r>
                        <a:rPr lang="zh-CN" altLang="en-US" sz="2000">
                          <a:latin typeface="微软雅黑" charset="0"/>
                          <a:ea typeface="微软雅黑" charset="0"/>
                        </a:rPr>
                        <a:t>焦虑</a:t>
                      </a:r>
                      <a:endParaRPr lang="zh-CN" altLang="en-US" sz="2000">
                        <a:latin typeface="微软雅黑" charset="0"/>
                        <a:ea typeface="微软雅黑" charset="0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21665"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</a:pPr>
                      <a:endParaRPr lang="zh-CN" altLang="en-US" sz="2000">
                        <a:latin typeface="微软雅黑" charset="0"/>
                        <a:ea typeface="微软雅黑" charset="0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</a:pPr>
                      <a:endParaRPr lang="zh-CN" altLang="en-US" sz="2000">
                        <a:latin typeface="微软雅黑" charset="0"/>
                        <a:ea typeface="微软雅黑" charset="0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</a:pPr>
                      <a:endParaRPr lang="zh-CN" altLang="en-US" sz="2000">
                        <a:latin typeface="微软雅黑" charset="0"/>
                        <a:ea typeface="微软雅黑" charset="0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5" name="标题 1"/>
          <p:cNvSpPr txBox="1"/>
          <p:nvPr/>
        </p:nvSpPr>
        <p:spPr>
          <a:xfrm>
            <a:off x="442913" y="243569"/>
            <a:ext cx="9056851" cy="617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accent1"/>
                </a:solidFill>
                <a:latin typeface="+mn-lt"/>
                <a:ea typeface="+mn-ea"/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二、为什么我想改，却总做不到</a:t>
            </a: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  <a:p>
            <a:pPr>
              <a:lnSpc>
                <a:spcPct val="100000"/>
              </a:lnSpc>
            </a:pP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528706" y="867990"/>
            <a:ext cx="2433027" cy="0"/>
            <a:chOff x="7460343" y="1311756"/>
            <a:chExt cx="2433027" cy="0"/>
          </a:xfrm>
        </p:grpSpPr>
        <p:cxnSp>
          <p:nvCxnSpPr>
            <p:cNvPr id="67" name="直接连接符 66"/>
            <p:cNvCxnSpPr/>
            <p:nvPr/>
          </p:nvCxnSpPr>
          <p:spPr>
            <a:xfrm>
              <a:off x="7460343" y="1311756"/>
              <a:ext cx="243302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>
              <a:off x="7460343" y="1311756"/>
              <a:ext cx="58971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/>
          <p:cNvSpPr txBox="1"/>
          <p:nvPr/>
        </p:nvSpPr>
        <p:spPr>
          <a:xfrm>
            <a:off x="574675" y="984230"/>
            <a:ext cx="10559415" cy="22504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为什么改变需要</a:t>
            </a:r>
            <a:r>
              <a:rPr lang="zh-CN" altLang="en-US" sz="20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</a:rPr>
              <a:t>勇气</a:t>
            </a:r>
            <a:r>
              <a:rPr lang="zh-CN" altLang="en-US" sz="2000" dirty="0"/>
              <a:t>？</a:t>
            </a:r>
            <a:endParaRPr lang="en-US" altLang="zh-CN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dirty="0"/>
              <a:t>因为改变常常让我们感到：</a:t>
            </a:r>
            <a:endParaRPr lang="zh-CN" altLang="en-US" dirty="0"/>
          </a:p>
          <a:p>
            <a:pPr indent="0" fontAlgn="auto">
              <a:lnSpc>
                <a:spcPct val="150000"/>
              </a:lnSpc>
            </a:pPr>
            <a:r>
              <a:rPr lang="zh-CN" altLang="en-US" dirty="0"/>
              <a:t>不舒服；</a:t>
            </a:r>
            <a:endParaRPr lang="zh-CN" altLang="en-US" dirty="0"/>
          </a:p>
          <a:p>
            <a:pPr indent="0" fontAlgn="auto">
              <a:lnSpc>
                <a:spcPct val="150000"/>
              </a:lnSpc>
            </a:pPr>
            <a:r>
              <a:rPr lang="zh-CN" altLang="en-US" dirty="0"/>
              <a:t>需要跟平时</a:t>
            </a:r>
            <a:r>
              <a:rPr lang="zh-CN" altLang="en-US" dirty="0"/>
              <a:t>反应不一样；</a:t>
            </a:r>
            <a:endParaRPr lang="zh-CN" altLang="en-US" dirty="0"/>
          </a:p>
          <a:p>
            <a:pPr indent="0" fontAlgn="auto">
              <a:lnSpc>
                <a:spcPct val="150000"/>
              </a:lnSpc>
            </a:pPr>
            <a:r>
              <a:rPr lang="zh-CN" altLang="en-US" dirty="0"/>
              <a:t>甚至在害怕或紧张时，还是要往前走一点。</a:t>
            </a:r>
            <a:endParaRPr lang="zh-CN" altLang="en-US" dirty="0"/>
          </a:p>
          <a:p>
            <a:pPr indent="0" fontAlgn="auto">
              <a:lnSpc>
                <a:spcPct val="150000"/>
              </a:lnSpc>
            </a:pPr>
            <a:endParaRPr lang="en-US" altLang="zh-CN" dirty="0"/>
          </a:p>
          <a:p>
            <a:pPr indent="0" fontAlgn="auto">
              <a:lnSpc>
                <a:spcPct val="150000"/>
              </a:lnSpc>
            </a:pPr>
            <a:r>
              <a:rPr lang="zh-CN" altLang="en-US" dirty="0"/>
              <a:t>勇气</a:t>
            </a:r>
            <a:r>
              <a:rPr lang="zh-CN" altLang="en-US" b="1" dirty="0"/>
              <a:t>不是不害怕，而是有一点害怕，但还是愿意试试</a:t>
            </a:r>
            <a:r>
              <a:rPr lang="zh-CN" altLang="en-US" dirty="0"/>
              <a:t>。</a:t>
            </a:r>
            <a:endParaRPr lang="zh-CN" altLang="en-US" dirty="0"/>
          </a:p>
          <a:p>
            <a:pPr indent="0" fontAlgn="auto">
              <a:lnSpc>
                <a:spcPct val="150000"/>
              </a:lnSpc>
            </a:pPr>
            <a:r>
              <a:rPr lang="zh-CN" altLang="en-US" dirty="0"/>
              <a:t>比如：面对考试焦虑，我还是坐在书桌面前，拿起书本尝试稳住自己复习十分钟，然后给自己奖励和肯定，感受这个过程的成就感，</a:t>
            </a:r>
            <a:r>
              <a:rPr lang="zh-CN" altLang="en-US" dirty="0"/>
              <a:t>然后再继续尝试坚持</a:t>
            </a:r>
            <a:r>
              <a:rPr lang="zh-CN" altLang="en-US" dirty="0"/>
              <a:t>下去。</a:t>
            </a:r>
            <a:endParaRPr lang="zh-CN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5" name="标题 1"/>
          <p:cNvSpPr txBox="1"/>
          <p:nvPr/>
        </p:nvSpPr>
        <p:spPr>
          <a:xfrm>
            <a:off x="442913" y="243569"/>
            <a:ext cx="9056851" cy="617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accent1"/>
                </a:solidFill>
                <a:latin typeface="+mn-lt"/>
                <a:ea typeface="+mn-ea"/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二、为什么我想改，却总做不到</a:t>
            </a: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  <a:p>
            <a:pPr>
              <a:lnSpc>
                <a:spcPct val="100000"/>
              </a:lnSpc>
            </a:pP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528706" y="867990"/>
            <a:ext cx="2433027" cy="0"/>
            <a:chOff x="7460343" y="1311756"/>
            <a:chExt cx="2433027" cy="0"/>
          </a:xfrm>
        </p:grpSpPr>
        <p:cxnSp>
          <p:nvCxnSpPr>
            <p:cNvPr id="67" name="直接连接符 66"/>
            <p:cNvCxnSpPr/>
            <p:nvPr/>
          </p:nvCxnSpPr>
          <p:spPr>
            <a:xfrm>
              <a:off x="7460343" y="1311756"/>
              <a:ext cx="243302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>
              <a:off x="7460343" y="1311756"/>
              <a:ext cx="58971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/>
          <p:cNvSpPr txBox="1"/>
          <p:nvPr/>
        </p:nvSpPr>
        <p:spPr>
          <a:xfrm>
            <a:off x="574675" y="875010"/>
            <a:ext cx="10559415" cy="22504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dirty="0"/>
              <a:t>勇气的力量：</a:t>
            </a:r>
            <a:endParaRPr lang="zh-CN" altLang="en-US" dirty="0"/>
          </a:p>
          <a:p>
            <a:pPr indent="0" fontAlgn="auto">
              <a:lnSpc>
                <a:spcPct val="150000"/>
              </a:lnSpc>
            </a:pPr>
            <a:r>
              <a:rPr lang="zh-CN" altLang="en-US" dirty="0"/>
              <a:t>有时候，我们不愿意改变，不是因为不想变好，而是因为改变让我们觉得</a:t>
            </a:r>
            <a:r>
              <a:rPr lang="zh-CN" altLang="en-US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</a:rPr>
              <a:t>不舒服</a:t>
            </a:r>
            <a:r>
              <a:rPr lang="zh-CN" altLang="en-US" dirty="0"/>
              <a:t>。比如，</a:t>
            </a:r>
            <a:r>
              <a:rPr lang="zh-CN" altLang="en-US" b="1" dirty="0"/>
              <a:t>拖延让我们现在轻松，但最后会更着急</a:t>
            </a:r>
            <a:r>
              <a:rPr lang="zh-CN" altLang="en-US" dirty="0"/>
              <a:t>。</a:t>
            </a:r>
            <a:endParaRPr lang="zh-CN" altLang="en-US" dirty="0"/>
          </a:p>
          <a:p>
            <a:pPr indent="0" fontAlgn="auto">
              <a:lnSpc>
                <a:spcPct val="150000"/>
              </a:lnSpc>
            </a:pPr>
            <a:endParaRPr lang="zh-CN" altLang="en-US" dirty="0"/>
          </a:p>
          <a:p>
            <a:pPr indent="0" fontAlgn="auto">
              <a:lnSpc>
                <a:spcPct val="150000"/>
              </a:lnSpc>
            </a:pPr>
            <a:r>
              <a:rPr lang="zh-CN" altLang="en-US" dirty="0"/>
              <a:t>改变需要勇气，因为</a:t>
            </a:r>
            <a:r>
              <a:rPr lang="zh-CN" altLang="en-US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</a:rPr>
              <a:t>开始时可能不舒服</a:t>
            </a:r>
            <a:r>
              <a:rPr lang="zh-CN" altLang="en-US" dirty="0"/>
              <a:t>，但如果我们</a:t>
            </a:r>
            <a:r>
              <a:rPr lang="zh-CN" altLang="en-US" b="1" dirty="0"/>
              <a:t>勇敢迈出第一步</a:t>
            </a:r>
            <a:r>
              <a:rPr lang="zh-CN" altLang="en-US" dirty="0"/>
              <a:t>，就能看到</a:t>
            </a:r>
            <a:r>
              <a:rPr lang="zh-CN" altLang="en-US" b="1" dirty="0"/>
              <a:t>更好的结果</a:t>
            </a:r>
            <a:r>
              <a:rPr lang="zh-CN" altLang="en-US" dirty="0"/>
              <a:t>。就像学会骑自行车，刚开始摔倒很正常，但坚持下去，就能骑得很好！</a:t>
            </a:r>
            <a:endParaRPr lang="zh-CN" altLang="en-US" dirty="0"/>
          </a:p>
          <a:p>
            <a:pPr indent="0" fontAlgn="auto">
              <a:lnSpc>
                <a:spcPct val="150000"/>
              </a:lnSpc>
            </a:pPr>
            <a:endParaRPr lang="zh-CN" alt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5" name="标题 1"/>
          <p:cNvSpPr txBox="1"/>
          <p:nvPr/>
        </p:nvSpPr>
        <p:spPr>
          <a:xfrm>
            <a:off x="442913" y="243569"/>
            <a:ext cx="9056851" cy="617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accent1"/>
                </a:solidFill>
                <a:latin typeface="+mn-lt"/>
                <a:ea typeface="+mn-ea"/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二、为什么我想改，却总做不到</a:t>
            </a: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528706" y="867990"/>
            <a:ext cx="2433027" cy="0"/>
            <a:chOff x="7460343" y="1311756"/>
            <a:chExt cx="2433027" cy="0"/>
          </a:xfrm>
        </p:grpSpPr>
        <p:cxnSp>
          <p:nvCxnSpPr>
            <p:cNvPr id="67" name="直接连接符 66"/>
            <p:cNvCxnSpPr/>
            <p:nvPr/>
          </p:nvCxnSpPr>
          <p:spPr>
            <a:xfrm>
              <a:off x="7460343" y="1311756"/>
              <a:ext cx="243302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>
              <a:off x="7460343" y="1311756"/>
              <a:ext cx="58971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/>
          <p:cNvSpPr txBox="1"/>
          <p:nvPr/>
        </p:nvSpPr>
        <p:spPr>
          <a:xfrm>
            <a:off x="574675" y="1178560"/>
            <a:ext cx="4843145" cy="22504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dirty="0"/>
              <a:t>例子</a:t>
            </a:r>
            <a:r>
              <a:rPr lang="en-US" altLang="zh-CN" dirty="0"/>
              <a:t>1</a:t>
            </a:r>
            <a:r>
              <a:rPr lang="zh-CN" altLang="en-US" dirty="0"/>
              <a:t>：学习</a:t>
            </a:r>
            <a:endParaRPr lang="en-US" altLang="zh-CN" dirty="0"/>
          </a:p>
          <a:p>
            <a:pPr indent="0" fontAlgn="auto">
              <a:lnSpc>
                <a:spcPct val="150000"/>
              </a:lnSpc>
            </a:pPr>
            <a:r>
              <a:rPr lang="zh-CN" altLang="en-US" dirty="0"/>
              <a:t>一想到作业很难</a:t>
            </a:r>
            <a:endParaRPr lang="zh-CN" altLang="en-US" dirty="0"/>
          </a:p>
          <a:p>
            <a:pPr indent="0" fontAlgn="auto">
              <a:lnSpc>
                <a:spcPct val="150000"/>
              </a:lnSpc>
            </a:pPr>
            <a:r>
              <a:rPr lang="en-US" altLang="en-US" dirty="0"/>
              <a:t>→</a:t>
            </a:r>
            <a:r>
              <a:rPr lang="en-US" altLang="zh-CN" dirty="0"/>
              <a:t> </a:t>
            </a:r>
            <a:r>
              <a:rPr lang="zh-CN" altLang="en-US" dirty="0"/>
              <a:t>不写最轻松</a:t>
            </a:r>
            <a:endParaRPr lang="zh-CN" altLang="en-US" dirty="0"/>
          </a:p>
          <a:p>
            <a:pPr indent="0" fontAlgn="auto">
              <a:lnSpc>
                <a:spcPct val="150000"/>
              </a:lnSpc>
            </a:pPr>
            <a:r>
              <a:rPr lang="en-US" altLang="en-US" dirty="0"/>
              <a:t>→</a:t>
            </a:r>
            <a:r>
              <a:rPr lang="en-US" altLang="zh-CN" dirty="0"/>
              <a:t> </a:t>
            </a:r>
            <a:r>
              <a:rPr lang="zh-CN" altLang="en-US" dirty="0"/>
              <a:t>先拖一下就不用马上烦</a:t>
            </a:r>
            <a:endParaRPr lang="zh-CN" altLang="en-US" dirty="0"/>
          </a:p>
          <a:p>
            <a:pPr indent="0" fontAlgn="auto">
              <a:lnSpc>
                <a:spcPct val="150000"/>
              </a:lnSpc>
            </a:pPr>
            <a:r>
              <a:rPr lang="en-US" altLang="en-US" dirty="0"/>
              <a:t>→</a:t>
            </a:r>
            <a:r>
              <a:rPr lang="en-US" altLang="zh-CN" dirty="0"/>
              <a:t> </a:t>
            </a:r>
            <a:r>
              <a:rPr lang="zh-CN" altLang="en-US" dirty="0"/>
              <a:t>但改变需要勇气：先坐下，先做</a:t>
            </a:r>
            <a:r>
              <a:rPr lang="en-US" altLang="zh-CN" dirty="0"/>
              <a:t>1</a:t>
            </a:r>
            <a:r>
              <a:rPr lang="zh-CN" altLang="en-US" dirty="0"/>
              <a:t>题</a:t>
            </a:r>
            <a:endParaRPr lang="zh-CN" altLang="en-US" dirty="0"/>
          </a:p>
          <a:p>
            <a:pPr indent="0" fontAlgn="auto">
              <a:lnSpc>
                <a:spcPct val="150000"/>
              </a:lnSpc>
            </a:pPr>
            <a:endParaRPr lang="en-US" altLang="zh-CN" dirty="0"/>
          </a:p>
          <a:p>
            <a:pPr indent="0" fontAlgn="auto">
              <a:lnSpc>
                <a:spcPct val="150000"/>
              </a:lnSpc>
            </a:pPr>
            <a:endParaRPr lang="en-US" altLang="zh-CN" dirty="0"/>
          </a:p>
        </p:txBody>
      </p:sp>
      <p:pic>
        <p:nvPicPr>
          <p:cNvPr id="4" name="图片 3" descr="摄图网_401354956_天秤座(非企业商用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494145" y="1941830"/>
            <a:ext cx="1908810" cy="4870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改变：先做</a:t>
            </a:r>
            <a:r>
              <a:rPr lang="zh-CN" altLang="en-US"/>
              <a:t>一题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9499600" y="1819275"/>
            <a:ext cx="1670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不改：</a:t>
            </a:r>
            <a:r>
              <a:rPr lang="zh-CN" altLang="en-US"/>
              <a:t>拖延</a:t>
            </a:r>
            <a:endParaRPr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5" name="标题 1"/>
          <p:cNvSpPr txBox="1"/>
          <p:nvPr/>
        </p:nvSpPr>
        <p:spPr>
          <a:xfrm>
            <a:off x="442913" y="243569"/>
            <a:ext cx="9056851" cy="617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accent1"/>
                </a:solidFill>
                <a:latin typeface="+mn-lt"/>
                <a:ea typeface="+mn-ea"/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二、为什么我想改，却总做不到</a:t>
            </a: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528706" y="867990"/>
            <a:ext cx="2433027" cy="0"/>
            <a:chOff x="7460343" y="1311756"/>
            <a:chExt cx="2433027" cy="0"/>
          </a:xfrm>
        </p:grpSpPr>
        <p:cxnSp>
          <p:nvCxnSpPr>
            <p:cNvPr id="67" name="直接连接符 66"/>
            <p:cNvCxnSpPr/>
            <p:nvPr/>
          </p:nvCxnSpPr>
          <p:spPr>
            <a:xfrm>
              <a:off x="7460343" y="1311756"/>
              <a:ext cx="243302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>
              <a:off x="7460343" y="1311756"/>
              <a:ext cx="58971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/>
          <p:cNvSpPr txBox="1"/>
          <p:nvPr/>
        </p:nvSpPr>
        <p:spPr>
          <a:xfrm>
            <a:off x="574675" y="1178560"/>
            <a:ext cx="5842000" cy="22504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dirty="0"/>
              <a:t>例子</a:t>
            </a:r>
            <a:r>
              <a:rPr lang="en-US" altLang="zh-CN" dirty="0"/>
              <a:t>2</a:t>
            </a:r>
            <a:r>
              <a:rPr lang="zh-CN" altLang="en-US" dirty="0"/>
              <a:t>：</a:t>
            </a:r>
            <a:r>
              <a:rPr lang="zh-CN" altLang="en-US" dirty="0">
                <a:sym typeface="+mn-ea"/>
              </a:rPr>
              <a:t>生活习惯</a:t>
            </a:r>
            <a:endParaRPr lang="en-US" altLang="zh-CN" dirty="0"/>
          </a:p>
          <a:p>
            <a:pPr indent="0" fontAlgn="auto">
              <a:lnSpc>
                <a:spcPct val="150000"/>
              </a:lnSpc>
            </a:pPr>
            <a:r>
              <a:rPr lang="zh-CN" altLang="en-US" dirty="0">
                <a:sym typeface="+mn-ea"/>
              </a:rPr>
              <a:t>睡前想放下手机</a:t>
            </a:r>
            <a:endParaRPr lang="zh-CN" altLang="en-US" dirty="0"/>
          </a:p>
          <a:p>
            <a:pPr indent="0" fontAlgn="auto">
              <a:lnSpc>
                <a:spcPct val="150000"/>
              </a:lnSpc>
            </a:pPr>
            <a:r>
              <a:rPr lang="en-US" altLang="en-US" dirty="0">
                <a:sym typeface="+mn-ea"/>
              </a:rPr>
              <a:t>→</a:t>
            </a:r>
            <a:r>
              <a:rPr lang="en-US" altLang="zh-CN" dirty="0">
                <a:sym typeface="+mn-ea"/>
              </a:rPr>
              <a:t> </a:t>
            </a:r>
            <a:r>
              <a:rPr lang="zh-CN" altLang="en-US" dirty="0">
                <a:sym typeface="+mn-ea"/>
              </a:rPr>
              <a:t>继续玩最轻松</a:t>
            </a:r>
            <a:endParaRPr lang="zh-CN" altLang="en-US" dirty="0"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en-US" dirty="0">
                <a:sym typeface="+mn-ea"/>
              </a:rPr>
              <a:t>→</a:t>
            </a:r>
            <a:r>
              <a:rPr lang="en-US" altLang="zh-CN" dirty="0">
                <a:sym typeface="+mn-ea"/>
              </a:rPr>
              <a:t> </a:t>
            </a:r>
            <a:r>
              <a:rPr lang="zh-CN" altLang="en-US" dirty="0">
                <a:sym typeface="+mn-ea"/>
              </a:rPr>
              <a:t>但改变需要勇气：先把手机放远一点</a:t>
            </a:r>
            <a:endParaRPr lang="zh-CN" altLang="en-US" dirty="0"/>
          </a:p>
          <a:p>
            <a:pPr indent="0" fontAlgn="auto">
              <a:lnSpc>
                <a:spcPct val="150000"/>
              </a:lnSpc>
            </a:pPr>
            <a:endParaRPr lang="en-US" altLang="zh-CN" dirty="0"/>
          </a:p>
          <a:p>
            <a:pPr indent="0" fontAlgn="auto">
              <a:lnSpc>
                <a:spcPct val="150000"/>
              </a:lnSpc>
            </a:pPr>
            <a:endParaRPr lang="en-US" altLang="zh-CN" dirty="0"/>
          </a:p>
        </p:txBody>
      </p:sp>
      <p:pic>
        <p:nvPicPr>
          <p:cNvPr id="4" name="图片 3" descr="摄图网_401354956_天秤座(非企业商用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693410" y="1495425"/>
            <a:ext cx="24333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改变：把手机放</a:t>
            </a:r>
            <a:r>
              <a:rPr lang="zh-CN" altLang="en-US"/>
              <a:t>客厅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9003030" y="1495425"/>
            <a:ext cx="24333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不改：躺床上玩</a:t>
            </a:r>
            <a:r>
              <a:rPr lang="zh-CN" altLang="en-US"/>
              <a:t>手机</a:t>
            </a:r>
            <a:endParaRPr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5" name="标题 1"/>
          <p:cNvSpPr txBox="1"/>
          <p:nvPr/>
        </p:nvSpPr>
        <p:spPr>
          <a:xfrm>
            <a:off x="442913" y="243569"/>
            <a:ext cx="9056851" cy="617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accent1"/>
                </a:solidFill>
                <a:latin typeface="+mn-lt"/>
                <a:ea typeface="+mn-ea"/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二、为什么我想改，却总做不到</a:t>
            </a: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528706" y="867990"/>
            <a:ext cx="2433027" cy="0"/>
            <a:chOff x="7460343" y="1311756"/>
            <a:chExt cx="2433027" cy="0"/>
          </a:xfrm>
        </p:grpSpPr>
        <p:cxnSp>
          <p:nvCxnSpPr>
            <p:cNvPr id="67" name="直接连接符 66"/>
            <p:cNvCxnSpPr/>
            <p:nvPr/>
          </p:nvCxnSpPr>
          <p:spPr>
            <a:xfrm>
              <a:off x="7460343" y="1311756"/>
              <a:ext cx="243302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>
              <a:off x="7460343" y="1311756"/>
              <a:ext cx="58971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/>
          <p:cNvSpPr txBox="1"/>
          <p:nvPr/>
        </p:nvSpPr>
        <p:spPr>
          <a:xfrm>
            <a:off x="574675" y="1033780"/>
            <a:ext cx="5521960" cy="22504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那为什么要改变呢？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dirty="0"/>
              <a:t>因为如果我愿意改一点点，我可以：</a:t>
            </a:r>
            <a:endParaRPr lang="en-US" altLang="zh-CN" dirty="0"/>
          </a:p>
          <a:p>
            <a:pPr indent="0" fontAlgn="auto">
              <a:lnSpc>
                <a:spcPct val="150000"/>
              </a:lnSpc>
            </a:pPr>
            <a:r>
              <a:rPr lang="zh-CN" altLang="en-US" dirty="0"/>
              <a:t>少一点着急</a:t>
            </a:r>
            <a:endParaRPr lang="en-US" altLang="zh-CN" dirty="0"/>
          </a:p>
          <a:p>
            <a:pPr indent="0" fontAlgn="auto">
              <a:lnSpc>
                <a:spcPct val="150000"/>
              </a:lnSpc>
            </a:pPr>
            <a:r>
              <a:rPr lang="zh-CN" altLang="en-US" dirty="0"/>
              <a:t>少一点后悔</a:t>
            </a:r>
            <a:endParaRPr lang="en-US" altLang="zh-CN" dirty="0"/>
          </a:p>
          <a:p>
            <a:pPr indent="0" fontAlgn="auto">
              <a:lnSpc>
                <a:spcPct val="150000"/>
              </a:lnSpc>
            </a:pPr>
            <a:r>
              <a:rPr lang="zh-CN" altLang="en-US" dirty="0"/>
              <a:t>少一点吵架</a:t>
            </a:r>
            <a:endParaRPr lang="en-US" altLang="zh-CN" dirty="0"/>
          </a:p>
          <a:p>
            <a:pPr indent="0" fontAlgn="auto">
              <a:lnSpc>
                <a:spcPct val="150000"/>
              </a:lnSpc>
            </a:pPr>
            <a:endParaRPr lang="en-US" altLang="zh-CN" dirty="0"/>
          </a:p>
          <a:p>
            <a:pPr indent="0" fontAlgn="auto">
              <a:lnSpc>
                <a:spcPct val="150000"/>
              </a:lnSpc>
            </a:pPr>
            <a:r>
              <a:rPr lang="zh-CN" altLang="en-US" dirty="0"/>
              <a:t>改变不是为了变完美，而是让生活变得更顺利、开心！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4479925" y="1871345"/>
            <a:ext cx="4138930" cy="1987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dirty="0"/>
              <a:t>多一点轻松</a:t>
            </a:r>
            <a:endParaRPr lang="en-US" altLang="zh-CN" dirty="0"/>
          </a:p>
          <a:p>
            <a:pPr indent="0" fontAlgn="auto">
              <a:lnSpc>
                <a:spcPct val="150000"/>
              </a:lnSpc>
            </a:pPr>
            <a:r>
              <a:rPr lang="zh-CN" altLang="en-US" dirty="0"/>
              <a:t>多一点好办法</a:t>
            </a:r>
            <a:endParaRPr lang="en-US" altLang="zh-CN" dirty="0"/>
          </a:p>
          <a:p>
            <a:pPr indent="0" fontAlgn="auto">
              <a:lnSpc>
                <a:spcPct val="150000"/>
              </a:lnSpc>
            </a:pPr>
            <a:r>
              <a:rPr lang="zh-CN" altLang="en-US" dirty="0"/>
              <a:t>多一点</a:t>
            </a:r>
            <a:r>
              <a:rPr lang="en-US" altLang="zh-CN" dirty="0"/>
              <a:t>“</a:t>
            </a:r>
            <a:r>
              <a:rPr lang="zh-CN" altLang="en-US" dirty="0"/>
              <a:t>我做到了</a:t>
            </a:r>
            <a:r>
              <a:rPr lang="en-US" altLang="zh-CN" dirty="0"/>
              <a:t>”</a:t>
            </a:r>
            <a:r>
              <a:rPr lang="zh-CN" altLang="en-US" dirty="0"/>
              <a:t>的感觉</a:t>
            </a:r>
            <a:endParaRPr lang="zh-CN" altLang="en-US" dirty="0"/>
          </a:p>
          <a:p>
            <a:pPr indent="0" fontAlgn="auto">
              <a:lnSpc>
                <a:spcPct val="150000"/>
              </a:lnSpc>
            </a:pPr>
            <a:endParaRPr lang="en-US" altLang="zh-CN" dirty="0"/>
          </a:p>
          <a:p>
            <a:pPr indent="0" fontAlgn="auto">
              <a:lnSpc>
                <a:spcPct val="150000"/>
              </a:lnSpc>
            </a:pPr>
            <a:endParaRPr lang="zh-CN" altLang="en-US" dirty="0"/>
          </a:p>
        </p:txBody>
      </p:sp>
      <p:pic>
        <p:nvPicPr>
          <p:cNvPr id="5" name="图片 4" descr="摄图网_701172007_3D卡通男孩坐纸飞机元素(非企业商用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617855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102102" y="1696052"/>
            <a:ext cx="2040890" cy="221488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algn="l"/>
            <a:r>
              <a:rPr kumimoji="1" lang="en-US" altLang="zh-CN" sz="13800" b="1" dirty="0">
                <a:gradFill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100000">
                      <a:schemeClr val="accent3">
                        <a:lumMod val="20000"/>
                        <a:lumOff val="80000"/>
                        <a:alpha val="0"/>
                      </a:schemeClr>
                    </a:gs>
                  </a:gsLst>
                  <a:lin ang="5400000" scaled="1"/>
                </a:gradFill>
              </a:rPr>
              <a:t>03</a:t>
            </a:r>
            <a:endParaRPr kumimoji="1" lang="zh-CN" altLang="en-US" sz="13800" b="1" dirty="0">
              <a:gradFill>
                <a:gsLst>
                  <a:gs pos="0">
                    <a:schemeClr val="accent3">
                      <a:lumMod val="60000"/>
                      <a:lumOff val="40000"/>
                    </a:schemeClr>
                  </a:gs>
                  <a:gs pos="100000">
                    <a:schemeClr val="accent3">
                      <a:lumMod val="20000"/>
                      <a:lumOff val="80000"/>
                      <a:alpha val="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9" name="文本占位符 39"/>
          <p:cNvSpPr txBox="1"/>
          <p:nvPr/>
        </p:nvSpPr>
        <p:spPr>
          <a:xfrm>
            <a:off x="3078999" y="3028846"/>
            <a:ext cx="6034004" cy="883197"/>
          </a:xfrm>
          <a:prstGeom prst="rect">
            <a:avLst/>
          </a:prstGeom>
        </p:spPr>
        <p:txBody>
          <a:bodyPr lIns="0" tIns="0" rIns="0" bIns="0" anchor="ctr" anchorCtr="0">
            <a:normAutofit fontScale="7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dist">
              <a:buNone/>
            </a:pPr>
            <a:r>
              <a:rPr lang="zh-CN" altLang="en-US" sz="6000" b="1" dirty="0">
                <a:solidFill>
                  <a:schemeClr val="accent1"/>
                </a:solidFill>
              </a:rPr>
              <a:t>找到一个最想改变的问题</a:t>
            </a:r>
            <a:endParaRPr lang="zh-CN" altLang="en-US" sz="60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63A36"/>
              </a:gs>
              <a:gs pos="74000">
                <a:schemeClr val="accent1"/>
              </a:gs>
            </a:gsLst>
            <a:lin ang="18900000" scaled="1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pic>
        <p:nvPicPr>
          <p:cNvPr id="12" name="图片 11" descr="卡通人物&#10;&#10;描述已自动生成"/>
          <p:cNvPicPr>
            <a:picLocks noChangeAspect="1"/>
          </p:cNvPicPr>
          <p:nvPr/>
        </p:nvPicPr>
        <p:blipFill>
          <a:blip r:embed="rId1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2942"/>
            <a:ext cx="12192000" cy="1512063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874713" y="944563"/>
            <a:ext cx="10442575" cy="4968875"/>
          </a:xfrm>
          <a:prstGeom prst="roundRect">
            <a:avLst>
              <a:gd name="adj" fmla="val 5293"/>
            </a:avLst>
          </a:prstGeom>
          <a:solidFill>
            <a:schemeClr val="bg1"/>
          </a:solidFill>
          <a:ln>
            <a:noFill/>
          </a:ln>
          <a:effectLst>
            <a:outerShdw blurRad="546100" dist="876300" dir="5400000" sx="91000" sy="91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693285" y="1196340"/>
            <a:ext cx="4763770" cy="471741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01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看不见的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情绪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02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我想改，却做不到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03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找到一个最想改变的问题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04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把它变成一个聪明的目标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05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迈出第一步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06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实操与家庭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作业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79887" y="1930597"/>
            <a:ext cx="1015663" cy="343940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effectLst/>
                <a:uLnTx/>
                <a:uFillTx/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CONTENT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alpha val="25000"/>
                </a:schemeClr>
              </a:solidFill>
              <a:effectLst/>
              <a:uLnTx/>
              <a:uFillTx/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47278" y="2016881"/>
            <a:ext cx="492443" cy="60529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目录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2376336" y="2062131"/>
            <a:ext cx="0" cy="43557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6" name="标题 1"/>
          <p:cNvSpPr txBox="1"/>
          <p:nvPr/>
        </p:nvSpPr>
        <p:spPr>
          <a:xfrm>
            <a:off x="442913" y="243569"/>
            <a:ext cx="9056851" cy="617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accent1"/>
                </a:solidFill>
                <a:latin typeface="+mn-lt"/>
                <a:ea typeface="+mn-ea"/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三、找到一个最想改变的小问题</a:t>
            </a: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528706" y="867990"/>
            <a:ext cx="2433027" cy="0"/>
            <a:chOff x="7460343" y="1311756"/>
            <a:chExt cx="2433027" cy="0"/>
          </a:xfrm>
        </p:grpSpPr>
        <p:cxnSp>
          <p:nvCxnSpPr>
            <p:cNvPr id="68" name="直接连接符 67"/>
            <p:cNvCxnSpPr/>
            <p:nvPr/>
          </p:nvCxnSpPr>
          <p:spPr>
            <a:xfrm>
              <a:off x="7460343" y="1311756"/>
              <a:ext cx="243302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>
              <a:off x="7460343" y="1311756"/>
              <a:ext cx="58971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/>
        </p:nvSpPr>
        <p:spPr>
          <a:xfrm>
            <a:off x="4961255" y="913765"/>
            <a:ext cx="6759575" cy="25152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</a:rPr>
              <a:t>每个人都会有自己容易卡住的地方</a:t>
            </a:r>
            <a:endParaRPr lang="zh-CN" altLang="en-US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</a:rPr>
              <a:t>1. </a:t>
            </a:r>
            <a:r>
              <a:rPr lang="zh-CN" altLang="en-US" dirty="0">
                <a:solidFill>
                  <a:schemeClr val="tx1"/>
                </a:solidFill>
              </a:rPr>
              <a:t>一到写作业就</a:t>
            </a:r>
            <a:r>
              <a:rPr lang="zh-CN" altLang="en-US" dirty="0">
                <a:solidFill>
                  <a:schemeClr val="tx1"/>
                </a:solidFill>
              </a:rPr>
              <a:t>想拖延</a:t>
            </a:r>
            <a:endParaRPr lang="zh-CN" altLang="en-US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</a:rPr>
              <a:t>2. </a:t>
            </a:r>
            <a:r>
              <a:rPr lang="zh-CN" altLang="en-US" dirty="0">
                <a:solidFill>
                  <a:schemeClr val="tx1"/>
                </a:solidFill>
              </a:rPr>
              <a:t>一遇到</a:t>
            </a:r>
            <a:r>
              <a:rPr lang="zh-CN" altLang="en-US" dirty="0">
                <a:solidFill>
                  <a:schemeClr val="tx1"/>
                </a:solidFill>
              </a:rPr>
              <a:t>困难就想放弃</a:t>
            </a:r>
            <a:endParaRPr lang="zh-CN" altLang="en-US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</a:rPr>
              <a:t>3. </a:t>
            </a:r>
            <a:r>
              <a:rPr lang="zh-CN" altLang="en-US" dirty="0">
                <a:solidFill>
                  <a:schemeClr val="tx1"/>
                </a:solidFill>
              </a:rPr>
              <a:t>控制不住</a:t>
            </a:r>
            <a:r>
              <a:rPr lang="zh-CN" altLang="en-US" dirty="0">
                <a:solidFill>
                  <a:schemeClr val="tx1"/>
                </a:solidFill>
              </a:rPr>
              <a:t>脾气容易发火</a:t>
            </a:r>
            <a:endParaRPr lang="zh-CN" altLang="en-US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</a:rPr>
              <a:t>4. </a:t>
            </a:r>
            <a:r>
              <a:rPr lang="zh-CN" altLang="en-US" dirty="0">
                <a:solidFill>
                  <a:schemeClr val="tx1"/>
                </a:solidFill>
              </a:rPr>
              <a:t>容易和同学</a:t>
            </a:r>
            <a:r>
              <a:rPr lang="en-US" altLang="zh-CN" dirty="0">
                <a:solidFill>
                  <a:schemeClr val="tx1"/>
                </a:solidFill>
              </a:rPr>
              <a:t>/</a:t>
            </a:r>
            <a:r>
              <a:rPr lang="zh-CN" altLang="en-US" dirty="0">
                <a:solidFill>
                  <a:schemeClr val="tx1"/>
                </a:solidFill>
              </a:rPr>
              <a:t>朋友</a:t>
            </a:r>
            <a:r>
              <a:rPr lang="en-US" altLang="zh-CN" dirty="0">
                <a:solidFill>
                  <a:schemeClr val="tx1"/>
                </a:solidFill>
              </a:rPr>
              <a:t>/</a:t>
            </a:r>
            <a:r>
              <a:rPr lang="zh-CN" altLang="en-US" dirty="0">
                <a:solidFill>
                  <a:schemeClr val="tx1"/>
                </a:solidFill>
              </a:rPr>
              <a:t>家长闹矛盾</a:t>
            </a:r>
            <a:endParaRPr lang="zh-CN" altLang="en-US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</a:rPr>
              <a:t>5. </a:t>
            </a:r>
            <a:r>
              <a:rPr lang="zh-CN" altLang="en-US" dirty="0">
                <a:solidFill>
                  <a:schemeClr val="tx1"/>
                </a:solidFill>
              </a:rPr>
              <a:t>上课或在陌生人</a:t>
            </a:r>
            <a:r>
              <a:rPr lang="zh-CN" altLang="en-US" dirty="0">
                <a:solidFill>
                  <a:schemeClr val="tx1"/>
                </a:solidFill>
              </a:rPr>
              <a:t>面前不敢说话</a:t>
            </a:r>
            <a:endParaRPr lang="zh-CN" altLang="en-US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</a:rPr>
              <a:t>6. </a:t>
            </a:r>
            <a:r>
              <a:rPr lang="zh-CN" altLang="en-US" dirty="0">
                <a:solidFill>
                  <a:schemeClr val="tx1"/>
                </a:solidFill>
              </a:rPr>
              <a:t>总想玩手机</a:t>
            </a:r>
            <a:endParaRPr lang="zh-CN" altLang="en-US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</a:rPr>
              <a:t>7. </a:t>
            </a:r>
            <a:r>
              <a:rPr lang="zh-CN" altLang="en-US" dirty="0">
                <a:solidFill>
                  <a:schemeClr val="tx1"/>
                </a:solidFill>
              </a:rPr>
              <a:t>其他：</a:t>
            </a:r>
            <a:r>
              <a:rPr lang="en-US" altLang="zh-CN" dirty="0">
                <a:solidFill>
                  <a:schemeClr val="tx1"/>
                </a:solidFill>
              </a:rPr>
              <a:t>______</a:t>
            </a:r>
            <a:endParaRPr lang="en-US" altLang="zh-CN" dirty="0">
              <a:solidFill>
                <a:schemeClr val="tx1"/>
              </a:solidFill>
            </a:endParaRPr>
          </a:p>
        </p:txBody>
      </p:sp>
      <p:pic>
        <p:nvPicPr>
          <p:cNvPr id="3" name="图片 2" descr="摄图网_701180548_疑惑思考卡通小男孩元素(非企业商用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4075" y="1111885"/>
            <a:ext cx="5746115" cy="574611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6" name="标题 1"/>
          <p:cNvSpPr txBox="1"/>
          <p:nvPr/>
        </p:nvSpPr>
        <p:spPr>
          <a:xfrm>
            <a:off x="442913" y="243569"/>
            <a:ext cx="9056851" cy="617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accent1"/>
                </a:solidFill>
                <a:latin typeface="+mn-lt"/>
                <a:ea typeface="+mn-ea"/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三、找到一个最想改变的小问题</a:t>
            </a: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528706" y="867990"/>
            <a:ext cx="2433027" cy="0"/>
            <a:chOff x="7460343" y="1311756"/>
            <a:chExt cx="2433027" cy="0"/>
          </a:xfrm>
        </p:grpSpPr>
        <p:cxnSp>
          <p:nvCxnSpPr>
            <p:cNvPr id="68" name="直接连接符 67"/>
            <p:cNvCxnSpPr/>
            <p:nvPr/>
          </p:nvCxnSpPr>
          <p:spPr>
            <a:xfrm>
              <a:off x="7460343" y="1311756"/>
              <a:ext cx="243302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>
              <a:off x="7460343" y="1311756"/>
              <a:ext cx="58971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/>
        </p:nvSpPr>
        <p:spPr>
          <a:xfrm>
            <a:off x="528955" y="986155"/>
            <a:ext cx="6759575" cy="25152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如果你觉得自己的问题太多</a:t>
            </a:r>
            <a:r>
              <a:rPr lang="zh-CN" altLang="en-US" sz="2000" dirty="0">
                <a:solidFill>
                  <a:schemeClr val="tx1"/>
                </a:solidFill>
              </a:rPr>
              <a:t>了，怎么选？</a:t>
            </a:r>
            <a:endParaRPr lang="zh-CN" altLang="en-US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</a:rPr>
              <a:t>可以问自己</a:t>
            </a:r>
            <a:r>
              <a:rPr lang="en-US" altLang="zh-CN" dirty="0">
                <a:solidFill>
                  <a:schemeClr val="tx1"/>
                </a:solidFill>
              </a:rPr>
              <a:t>3</a:t>
            </a:r>
            <a:r>
              <a:rPr lang="zh-CN" altLang="en-US" dirty="0">
                <a:solidFill>
                  <a:schemeClr val="tx1"/>
                </a:solidFill>
              </a:rPr>
              <a:t>句话：</a:t>
            </a:r>
            <a:endParaRPr lang="en-US" altLang="zh-CN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</a:rPr>
              <a:t>哪个问题最常出现？</a:t>
            </a:r>
            <a:endParaRPr lang="zh-CN" altLang="en-US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</a:rPr>
              <a:t>哪个问题最影响我？</a:t>
            </a:r>
            <a:endParaRPr lang="zh-CN" altLang="en-US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</a:rPr>
              <a:t>哪个问题是我现在最想先改</a:t>
            </a:r>
            <a:r>
              <a:rPr lang="zh-CN" altLang="en-US" dirty="0">
                <a:solidFill>
                  <a:schemeClr val="tx1"/>
                </a:solidFill>
              </a:rPr>
              <a:t>一下？</a:t>
            </a:r>
            <a:endParaRPr lang="zh-CN" altLang="en-US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endParaRPr lang="en-US" altLang="zh-CN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</a:rPr>
              <a:t>不用选</a:t>
            </a:r>
            <a:r>
              <a:rPr lang="en-US" altLang="zh-CN" dirty="0">
                <a:solidFill>
                  <a:schemeClr val="tx1"/>
                </a:solidFill>
              </a:rPr>
              <a:t>“</a:t>
            </a:r>
            <a:r>
              <a:rPr lang="zh-CN" altLang="en-US" dirty="0">
                <a:solidFill>
                  <a:schemeClr val="tx1"/>
                </a:solidFill>
              </a:rPr>
              <a:t>最大</a:t>
            </a:r>
            <a:r>
              <a:rPr lang="en-US" altLang="zh-CN" dirty="0">
                <a:solidFill>
                  <a:schemeClr val="tx1"/>
                </a:solidFill>
              </a:rPr>
              <a:t>”</a:t>
            </a:r>
            <a:r>
              <a:rPr lang="zh-CN" altLang="en-US" dirty="0">
                <a:solidFill>
                  <a:schemeClr val="tx1"/>
                </a:solidFill>
              </a:rPr>
              <a:t>的，可以选</a:t>
            </a:r>
            <a:r>
              <a:rPr lang="en-US" altLang="zh-CN" dirty="0">
                <a:solidFill>
                  <a:schemeClr val="tx1"/>
                </a:solidFill>
              </a:rPr>
              <a:t>“</a:t>
            </a:r>
            <a:r>
              <a:rPr lang="zh-CN" altLang="en-US" dirty="0">
                <a:solidFill>
                  <a:schemeClr val="tx1"/>
                </a:solidFill>
              </a:rPr>
              <a:t>最容易”先开始改</a:t>
            </a:r>
            <a:endParaRPr lang="zh-CN" altLang="en-US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3" name="图片 2" descr="摄图网_701171999_3D卡通背书包小男孩元素(非企业商用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1185" y="0"/>
            <a:ext cx="38576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6" name="标题 1"/>
          <p:cNvSpPr txBox="1"/>
          <p:nvPr/>
        </p:nvSpPr>
        <p:spPr>
          <a:xfrm>
            <a:off x="442913" y="243569"/>
            <a:ext cx="9056851" cy="617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accent1"/>
                </a:solidFill>
                <a:latin typeface="+mn-lt"/>
                <a:ea typeface="+mn-ea"/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三、找到一个最想改变的小问题</a:t>
            </a: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528706" y="867990"/>
            <a:ext cx="2433027" cy="0"/>
            <a:chOff x="7460343" y="1311756"/>
            <a:chExt cx="2433027" cy="0"/>
          </a:xfrm>
        </p:grpSpPr>
        <p:cxnSp>
          <p:nvCxnSpPr>
            <p:cNvPr id="68" name="直接连接符 67"/>
            <p:cNvCxnSpPr/>
            <p:nvPr/>
          </p:nvCxnSpPr>
          <p:spPr>
            <a:xfrm>
              <a:off x="7460343" y="1311756"/>
              <a:ext cx="243302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>
              <a:off x="7460343" y="1311756"/>
              <a:ext cx="58971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/>
        </p:nvSpPr>
        <p:spPr>
          <a:xfrm>
            <a:off x="528955" y="1200785"/>
            <a:ext cx="6759575" cy="25152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</a:rPr>
              <a:t>今天，我只选一个</a:t>
            </a:r>
            <a:endParaRPr lang="zh-CN" altLang="en-US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</a:rPr>
              <a:t>我最想先改变的小问题是：</a:t>
            </a:r>
            <a:r>
              <a:rPr lang="en-US" altLang="zh-CN" dirty="0">
                <a:solidFill>
                  <a:schemeClr val="tx1"/>
                </a:solidFill>
              </a:rPr>
              <a:t>________</a:t>
            </a:r>
            <a:endParaRPr lang="en-US" altLang="zh-CN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endParaRPr lang="en-US" altLang="zh-CN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</a:rPr>
              <a:t>它最常出现在：</a:t>
            </a:r>
            <a:r>
              <a:rPr lang="en-US" altLang="zh-CN" dirty="0">
                <a:solidFill>
                  <a:schemeClr val="tx1"/>
                </a:solidFill>
              </a:rPr>
              <a:t>________</a:t>
            </a:r>
            <a:endParaRPr lang="en-US" altLang="zh-CN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</a:rPr>
              <a:t>它最影响我的是：</a:t>
            </a:r>
            <a:r>
              <a:rPr lang="en-US" altLang="zh-CN" dirty="0">
                <a:solidFill>
                  <a:schemeClr val="tx1"/>
                </a:solidFill>
              </a:rPr>
              <a:t>________</a:t>
            </a:r>
            <a:endParaRPr lang="en-US" altLang="zh-CN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6" name="标题 1"/>
          <p:cNvSpPr txBox="1"/>
          <p:nvPr/>
        </p:nvSpPr>
        <p:spPr>
          <a:xfrm>
            <a:off x="442913" y="243569"/>
            <a:ext cx="9056851" cy="617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accent1"/>
                </a:solidFill>
                <a:latin typeface="+mn-lt"/>
                <a:ea typeface="+mn-ea"/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三、找到一个最想改变的小问题</a:t>
            </a: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528706" y="867990"/>
            <a:ext cx="2433027" cy="0"/>
            <a:chOff x="7460343" y="1311756"/>
            <a:chExt cx="2433027" cy="0"/>
          </a:xfrm>
        </p:grpSpPr>
        <p:cxnSp>
          <p:nvCxnSpPr>
            <p:cNvPr id="68" name="直接连接符 67"/>
            <p:cNvCxnSpPr/>
            <p:nvPr/>
          </p:nvCxnSpPr>
          <p:spPr>
            <a:xfrm>
              <a:off x="7460343" y="1311756"/>
              <a:ext cx="243302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>
              <a:off x="7460343" y="1311756"/>
              <a:ext cx="58971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/>
        </p:nvSpPr>
        <p:spPr>
          <a:xfrm>
            <a:off x="528955" y="1067435"/>
            <a:ext cx="6759575" cy="25152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</a:rPr>
              <a:t>谁愿意说说，自己选了什么？</a:t>
            </a:r>
            <a:endParaRPr lang="zh-CN" altLang="en-US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</a:rPr>
              <a:t>我选的问题是</a:t>
            </a:r>
            <a:r>
              <a:rPr lang="en-US" altLang="zh-CN" dirty="0">
                <a:solidFill>
                  <a:schemeClr val="tx1"/>
                </a:solidFill>
              </a:rPr>
              <a:t>……</a:t>
            </a:r>
            <a:endParaRPr lang="en-US" altLang="zh-CN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</a:rPr>
              <a:t>它最常发生在</a:t>
            </a:r>
            <a:r>
              <a:rPr lang="en-US" altLang="zh-CN" dirty="0">
                <a:solidFill>
                  <a:schemeClr val="tx1"/>
                </a:solidFill>
              </a:rPr>
              <a:t>……</a:t>
            </a:r>
            <a:endParaRPr lang="en-US" altLang="zh-CN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</a:rPr>
              <a:t>我想先改它，是因为</a:t>
            </a:r>
            <a:r>
              <a:rPr lang="en-US" altLang="zh-CN" dirty="0">
                <a:solidFill>
                  <a:schemeClr val="tx1"/>
                </a:solidFill>
              </a:rPr>
              <a:t>……</a:t>
            </a:r>
            <a:endParaRPr lang="en-US" altLang="zh-CN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102102" y="1696052"/>
            <a:ext cx="2040890" cy="221488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algn="l"/>
            <a:r>
              <a:rPr kumimoji="1" lang="en-US" altLang="zh-CN" sz="13800" b="1" dirty="0">
                <a:gradFill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100000">
                      <a:schemeClr val="accent3">
                        <a:lumMod val="20000"/>
                        <a:lumOff val="80000"/>
                        <a:alpha val="0"/>
                      </a:schemeClr>
                    </a:gs>
                  </a:gsLst>
                  <a:lin ang="5400000" scaled="1"/>
                </a:gradFill>
              </a:rPr>
              <a:t>04</a:t>
            </a:r>
            <a:endParaRPr kumimoji="1" lang="zh-CN" altLang="en-US" sz="13800" b="1" dirty="0">
              <a:gradFill>
                <a:gsLst>
                  <a:gs pos="0">
                    <a:schemeClr val="accent3">
                      <a:lumMod val="60000"/>
                      <a:lumOff val="40000"/>
                    </a:schemeClr>
                  </a:gs>
                  <a:gs pos="100000">
                    <a:schemeClr val="accent3">
                      <a:lumMod val="20000"/>
                      <a:lumOff val="80000"/>
                      <a:alpha val="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9" name="文本占位符 39"/>
          <p:cNvSpPr txBox="1"/>
          <p:nvPr/>
        </p:nvSpPr>
        <p:spPr>
          <a:xfrm>
            <a:off x="3078999" y="3028846"/>
            <a:ext cx="6034004" cy="883197"/>
          </a:xfrm>
          <a:prstGeom prst="rect">
            <a:avLst/>
          </a:prstGeom>
        </p:spPr>
        <p:txBody>
          <a:bodyPr lIns="0" tIns="0" rIns="0" bIns="0" anchor="ctr" anchorCtr="0">
            <a:normAutofit fontScale="7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dist">
              <a:buNone/>
            </a:pPr>
            <a:r>
              <a:rPr lang="zh-CN" altLang="en-US" sz="6000" b="1" dirty="0">
                <a:solidFill>
                  <a:schemeClr val="accent1"/>
                </a:solidFill>
              </a:rPr>
              <a:t>把它变成一个聪明的目标</a:t>
            </a:r>
            <a:endParaRPr lang="zh-CN" altLang="en-US" sz="60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6" name="标题 1"/>
          <p:cNvSpPr txBox="1"/>
          <p:nvPr/>
        </p:nvSpPr>
        <p:spPr>
          <a:xfrm>
            <a:off x="442913" y="243569"/>
            <a:ext cx="9056851" cy="617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accent1"/>
                </a:solidFill>
                <a:latin typeface="+mn-lt"/>
                <a:ea typeface="+mn-ea"/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四、把它变成一个聪明的小目标</a:t>
            </a: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  <a:p>
            <a:pPr>
              <a:lnSpc>
                <a:spcPct val="100000"/>
              </a:lnSpc>
            </a:pP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528706" y="867990"/>
            <a:ext cx="2433027" cy="0"/>
            <a:chOff x="7460343" y="1311756"/>
            <a:chExt cx="2433027" cy="0"/>
          </a:xfrm>
        </p:grpSpPr>
        <p:cxnSp>
          <p:nvCxnSpPr>
            <p:cNvPr id="68" name="直接连接符 67"/>
            <p:cNvCxnSpPr/>
            <p:nvPr/>
          </p:nvCxnSpPr>
          <p:spPr>
            <a:xfrm>
              <a:off x="7460343" y="1311756"/>
              <a:ext cx="243302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>
              <a:off x="7460343" y="1311756"/>
              <a:ext cx="58971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/>
        </p:nvSpPr>
        <p:spPr>
          <a:xfrm>
            <a:off x="528955" y="1168400"/>
            <a:ext cx="2993390" cy="2312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我总拖延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我总想玩手机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我心情不好不想动</a:t>
            </a:r>
            <a:endParaRPr lang="en-US" altLang="zh-CN" sz="2000" dirty="0"/>
          </a:p>
          <a:p>
            <a:pPr indent="0" fontAlgn="auto">
              <a:lnSpc>
                <a:spcPct val="150000"/>
              </a:lnSpc>
            </a:pPr>
            <a:r>
              <a:rPr lang="en-US" altLang="zh-CN" sz="2000" dirty="0"/>
              <a:t>    </a:t>
            </a:r>
            <a:endParaRPr lang="en-US" altLang="zh-CN" sz="2000" dirty="0"/>
          </a:p>
          <a:p>
            <a:pPr indent="0" fontAlgn="auto">
              <a:lnSpc>
                <a:spcPct val="150000"/>
              </a:lnSpc>
            </a:pPr>
            <a:endParaRPr lang="en-US" altLang="zh-CN" sz="2000" dirty="0"/>
          </a:p>
          <a:p>
            <a:pPr indent="0" fontAlgn="auto">
              <a:lnSpc>
                <a:spcPct val="150000"/>
              </a:lnSpc>
            </a:pPr>
            <a:r>
              <a:rPr lang="en-US" altLang="zh-CN" sz="2000" dirty="0"/>
              <a:t>   </a:t>
            </a:r>
            <a:endParaRPr lang="en-US" altLang="zh-CN" sz="2000" dirty="0"/>
          </a:p>
          <a:p>
            <a:pPr indent="0" fontAlgn="auto">
              <a:lnSpc>
                <a:spcPct val="150000"/>
              </a:lnSpc>
            </a:pPr>
            <a:endParaRPr lang="en-US" altLang="zh-CN" sz="2000" dirty="0"/>
          </a:p>
          <a:p>
            <a:pPr indent="0" fontAlgn="auto">
              <a:lnSpc>
                <a:spcPct val="150000"/>
              </a:lnSpc>
            </a:pPr>
            <a:endParaRPr lang="en-US" altLang="zh-CN" sz="2000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47615" y="1168400"/>
            <a:ext cx="6278245" cy="2312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ym typeface="+mn-ea"/>
              </a:rPr>
              <a:t>这周每天晚上</a:t>
            </a:r>
            <a:r>
              <a:rPr lang="en-US" altLang="zh-CN" sz="2000" dirty="0">
                <a:sym typeface="+mn-ea"/>
              </a:rPr>
              <a:t>7</a:t>
            </a:r>
            <a:r>
              <a:rPr lang="zh-CN" altLang="en-US" sz="2000" dirty="0">
                <a:sym typeface="+mn-ea"/>
              </a:rPr>
              <a:t>点先开始写</a:t>
            </a:r>
            <a:r>
              <a:rPr lang="en-US" altLang="zh-CN" sz="2000" dirty="0">
                <a:sym typeface="+mn-ea"/>
              </a:rPr>
              <a:t>10</a:t>
            </a:r>
            <a:r>
              <a:rPr lang="zh-CN" altLang="en-US" sz="2000" dirty="0">
                <a:sym typeface="+mn-ea"/>
              </a:rPr>
              <a:t>分钟的数学口算作业</a:t>
            </a:r>
            <a:endParaRPr lang="zh-CN" altLang="en-US" sz="2000" dirty="0"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ym typeface="+mn-ea"/>
              </a:rPr>
              <a:t>这周每天</a:t>
            </a:r>
            <a:r>
              <a:rPr lang="en-US" altLang="zh-CN" sz="2000" dirty="0">
                <a:sym typeface="+mn-ea"/>
              </a:rPr>
              <a:t>10</a:t>
            </a:r>
            <a:r>
              <a:rPr lang="zh-CN" altLang="en-US" sz="2000" dirty="0">
                <a:sym typeface="+mn-ea"/>
              </a:rPr>
              <a:t>点我尝试主动把手机放到客厅手机收纳盒，然后上床闭幕眼神</a:t>
            </a:r>
            <a:endParaRPr lang="zh-CN" altLang="en-US" sz="2000" dirty="0"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这周我尝试每天早上散步</a:t>
            </a:r>
            <a:r>
              <a:rPr lang="en-US" altLang="zh-CN" sz="2000" dirty="0"/>
              <a:t>10</a:t>
            </a:r>
            <a:r>
              <a:rPr lang="zh-CN" altLang="en-US" sz="2000" dirty="0"/>
              <a:t>分钟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endParaRPr lang="en-US" altLang="zh-CN" sz="2000" dirty="0"/>
          </a:p>
          <a:p>
            <a:pPr indent="0" fontAlgn="auto">
              <a:lnSpc>
                <a:spcPct val="150000"/>
              </a:lnSpc>
            </a:pPr>
            <a:endParaRPr lang="en-US" altLang="zh-CN" sz="2000" dirty="0"/>
          </a:p>
          <a:p>
            <a:pPr indent="0" fontAlgn="auto">
              <a:lnSpc>
                <a:spcPct val="150000"/>
              </a:lnSpc>
            </a:pPr>
            <a:r>
              <a:rPr lang="en-US" altLang="zh-CN" sz="2000" dirty="0"/>
              <a:t>   </a:t>
            </a:r>
            <a:endParaRPr lang="en-US" altLang="zh-CN" sz="2000" dirty="0"/>
          </a:p>
          <a:p>
            <a:pPr indent="0" fontAlgn="auto">
              <a:lnSpc>
                <a:spcPct val="150000"/>
              </a:lnSpc>
            </a:pPr>
            <a:endParaRPr lang="en-US" altLang="zh-CN" sz="2000" dirty="0"/>
          </a:p>
          <a:p>
            <a:pPr indent="0" fontAlgn="auto">
              <a:lnSpc>
                <a:spcPct val="150000"/>
              </a:lnSpc>
            </a:pPr>
            <a:endParaRPr lang="en-US" altLang="zh-CN" sz="2000" dirty="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11195" y="1391920"/>
            <a:ext cx="11976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</a:rPr>
              <a:t>VS</a:t>
            </a:r>
            <a:endParaRPr lang="en-US" altLang="zh-CN" sz="320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6" name="标题 1"/>
          <p:cNvSpPr txBox="1"/>
          <p:nvPr/>
        </p:nvSpPr>
        <p:spPr>
          <a:xfrm>
            <a:off x="442913" y="243569"/>
            <a:ext cx="9056851" cy="617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accent1"/>
                </a:solidFill>
                <a:latin typeface="+mn-lt"/>
                <a:ea typeface="+mn-ea"/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四、把它变成一个聪明的小目标</a:t>
            </a: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  <a:p>
            <a:pPr>
              <a:lnSpc>
                <a:spcPct val="100000"/>
              </a:lnSpc>
            </a:pP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528706" y="867990"/>
            <a:ext cx="2433027" cy="0"/>
            <a:chOff x="7460343" y="1311756"/>
            <a:chExt cx="2433027" cy="0"/>
          </a:xfrm>
        </p:grpSpPr>
        <p:cxnSp>
          <p:nvCxnSpPr>
            <p:cNvPr id="68" name="直接连接符 67"/>
            <p:cNvCxnSpPr/>
            <p:nvPr/>
          </p:nvCxnSpPr>
          <p:spPr>
            <a:xfrm>
              <a:off x="7460343" y="1311756"/>
              <a:ext cx="243302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>
              <a:off x="7460343" y="1311756"/>
              <a:ext cx="58971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/>
        </p:nvSpPr>
        <p:spPr>
          <a:xfrm>
            <a:off x="528955" y="1168400"/>
            <a:ext cx="2993390" cy="2312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我总拖延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我总想玩手机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ym typeface="+mn-ea"/>
              </a:rPr>
              <a:t>我心情不好不想动</a:t>
            </a:r>
            <a:endParaRPr lang="en-US" altLang="zh-CN" sz="2000" dirty="0"/>
          </a:p>
          <a:p>
            <a:pPr indent="0" fontAlgn="auto">
              <a:lnSpc>
                <a:spcPct val="150000"/>
              </a:lnSpc>
            </a:pPr>
            <a:endParaRPr lang="en-US" altLang="zh-CN" sz="2000" dirty="0"/>
          </a:p>
          <a:p>
            <a:pPr indent="0" fontAlgn="auto">
              <a:lnSpc>
                <a:spcPct val="150000"/>
              </a:lnSpc>
            </a:pPr>
            <a:r>
              <a:rPr lang="en-US" altLang="zh-CN" sz="2000" dirty="0"/>
              <a:t>    </a:t>
            </a:r>
            <a:endParaRPr lang="en-US" altLang="zh-CN" sz="2000" dirty="0"/>
          </a:p>
          <a:p>
            <a:pPr indent="0" fontAlgn="auto">
              <a:lnSpc>
                <a:spcPct val="150000"/>
              </a:lnSpc>
            </a:pPr>
            <a:endParaRPr lang="en-US" altLang="zh-CN" sz="2000" dirty="0"/>
          </a:p>
          <a:p>
            <a:pPr indent="0" fontAlgn="auto">
              <a:lnSpc>
                <a:spcPct val="150000"/>
              </a:lnSpc>
            </a:pPr>
            <a:r>
              <a:rPr lang="en-US" altLang="zh-CN" sz="2000" dirty="0"/>
              <a:t>   </a:t>
            </a:r>
            <a:endParaRPr lang="en-US" altLang="zh-CN" sz="2000" dirty="0"/>
          </a:p>
          <a:p>
            <a:pPr indent="0" fontAlgn="auto">
              <a:lnSpc>
                <a:spcPct val="150000"/>
              </a:lnSpc>
            </a:pPr>
            <a:endParaRPr lang="en-US" altLang="zh-CN" sz="2000" dirty="0"/>
          </a:p>
          <a:p>
            <a:pPr indent="0" fontAlgn="auto">
              <a:lnSpc>
                <a:spcPct val="150000"/>
              </a:lnSpc>
            </a:pPr>
            <a:endParaRPr lang="en-US" altLang="zh-CN" sz="2000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47615" y="1168400"/>
            <a:ext cx="6278245" cy="2312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ym typeface="+mn-ea"/>
              </a:rPr>
              <a:t>这周每天</a:t>
            </a:r>
            <a:r>
              <a:rPr lang="en-US" altLang="zh-CN" sz="2000" dirty="0">
                <a:sym typeface="+mn-ea"/>
              </a:rPr>
              <a:t>7</a:t>
            </a:r>
            <a:r>
              <a:rPr lang="zh-CN" altLang="en-US" sz="2000" dirty="0">
                <a:sym typeface="+mn-ea"/>
              </a:rPr>
              <a:t>点先开始写</a:t>
            </a:r>
            <a:r>
              <a:rPr lang="en-US" altLang="zh-CN" sz="2000" dirty="0">
                <a:sym typeface="+mn-ea"/>
              </a:rPr>
              <a:t>10</a:t>
            </a:r>
            <a:r>
              <a:rPr lang="zh-CN" altLang="en-US" sz="2000" dirty="0">
                <a:sym typeface="+mn-ea"/>
              </a:rPr>
              <a:t>分钟的数学口算作业</a:t>
            </a:r>
            <a:endParaRPr lang="zh-CN" altLang="en-US" sz="2000" dirty="0"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ym typeface="+mn-ea"/>
              </a:rPr>
              <a:t>这周每天</a:t>
            </a:r>
            <a:r>
              <a:rPr lang="en-US" altLang="zh-CN" sz="2000" dirty="0">
                <a:sym typeface="+mn-ea"/>
              </a:rPr>
              <a:t>10</a:t>
            </a:r>
            <a:r>
              <a:rPr lang="zh-CN" altLang="en-US" sz="2000" dirty="0">
                <a:sym typeface="+mn-ea"/>
              </a:rPr>
              <a:t>点我尝试主动把手机放到客厅手机收纳盒，然后上床闭幕眼神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endParaRPr lang="en-US" altLang="zh-CN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ym typeface="+mn-ea"/>
              </a:rPr>
              <a:t>这周我尝试每天晚上</a:t>
            </a:r>
            <a:r>
              <a:rPr lang="en-US" altLang="zh-CN" sz="2000" dirty="0">
                <a:sym typeface="+mn-ea"/>
              </a:rPr>
              <a:t>6</a:t>
            </a:r>
            <a:r>
              <a:rPr lang="zh-CN" altLang="en-US" sz="2000" dirty="0">
                <a:sym typeface="+mn-ea"/>
              </a:rPr>
              <a:t>点散步</a:t>
            </a:r>
            <a:r>
              <a:rPr lang="en-US" altLang="zh-CN" sz="2000" dirty="0">
                <a:sym typeface="+mn-ea"/>
              </a:rPr>
              <a:t>10</a:t>
            </a:r>
            <a:r>
              <a:rPr lang="zh-CN" altLang="en-US" sz="2000" dirty="0">
                <a:sym typeface="+mn-ea"/>
              </a:rPr>
              <a:t>分钟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endParaRPr lang="en-US" altLang="zh-CN" sz="2000" dirty="0"/>
          </a:p>
          <a:p>
            <a:pPr indent="0" fontAlgn="auto">
              <a:lnSpc>
                <a:spcPct val="150000"/>
              </a:lnSpc>
            </a:pPr>
            <a:r>
              <a:rPr lang="en-US" altLang="zh-CN" sz="2000" dirty="0"/>
              <a:t>   </a:t>
            </a:r>
            <a:endParaRPr lang="en-US" altLang="zh-CN" sz="2000" dirty="0"/>
          </a:p>
          <a:p>
            <a:pPr indent="0" fontAlgn="auto">
              <a:lnSpc>
                <a:spcPct val="150000"/>
              </a:lnSpc>
            </a:pPr>
            <a:endParaRPr lang="en-US" altLang="zh-CN" sz="2000" dirty="0"/>
          </a:p>
          <a:p>
            <a:pPr indent="0" fontAlgn="auto">
              <a:lnSpc>
                <a:spcPct val="150000"/>
              </a:lnSpc>
            </a:pPr>
            <a:endParaRPr lang="en-US" altLang="zh-CN" sz="2000" dirty="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11195" y="1391920"/>
            <a:ext cx="11976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</a:rPr>
              <a:t>VS</a:t>
            </a:r>
            <a:endParaRPr lang="en-US" altLang="zh-CN" sz="32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图片 5" descr="摄图网_400999089_点赞手指(非企业商用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2235" y="1168400"/>
            <a:ext cx="560705" cy="617220"/>
          </a:xfrm>
          <a:prstGeom prst="rect">
            <a:avLst/>
          </a:prstGeom>
        </p:spPr>
      </p:pic>
      <p:pic>
        <p:nvPicPr>
          <p:cNvPr id="7" name="图片 6" descr="摄图网_400999089_点赞手指(非企业商用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9385" y="2093595"/>
            <a:ext cx="560705" cy="617220"/>
          </a:xfrm>
          <a:prstGeom prst="rect">
            <a:avLst/>
          </a:prstGeom>
        </p:spPr>
      </p:pic>
      <p:pic>
        <p:nvPicPr>
          <p:cNvPr id="8" name="图片 7" descr="摄图网_400999089_点赞手指(非企业商用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5110" y="2988310"/>
            <a:ext cx="560705" cy="61722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6" name="标题 1"/>
          <p:cNvSpPr txBox="1"/>
          <p:nvPr/>
        </p:nvSpPr>
        <p:spPr>
          <a:xfrm>
            <a:off x="442913" y="243569"/>
            <a:ext cx="9056851" cy="617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accent1"/>
                </a:solidFill>
                <a:latin typeface="+mn-lt"/>
                <a:ea typeface="+mn-ea"/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四、把它变成一个聪明的小目标</a:t>
            </a: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  <a:p>
            <a:pPr>
              <a:lnSpc>
                <a:spcPct val="100000"/>
              </a:lnSpc>
            </a:pP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528706" y="867990"/>
            <a:ext cx="2433027" cy="0"/>
            <a:chOff x="7460343" y="1311756"/>
            <a:chExt cx="2433027" cy="0"/>
          </a:xfrm>
        </p:grpSpPr>
        <p:cxnSp>
          <p:nvCxnSpPr>
            <p:cNvPr id="68" name="直接连接符 67"/>
            <p:cNvCxnSpPr/>
            <p:nvPr/>
          </p:nvCxnSpPr>
          <p:spPr>
            <a:xfrm>
              <a:off x="7460343" y="1311756"/>
              <a:ext cx="243302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>
              <a:off x="7460343" y="1311756"/>
              <a:ext cx="58971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/>
        </p:nvSpPr>
        <p:spPr>
          <a:xfrm>
            <a:off x="591185" y="1205230"/>
            <a:ext cx="10402570" cy="2312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好目标，不是大目标，是</a:t>
            </a:r>
            <a:r>
              <a:rPr lang="en-US" altLang="zh-CN" sz="2000" dirty="0"/>
              <a:t>“</a:t>
            </a:r>
            <a:r>
              <a:rPr lang="zh-CN" altLang="en-US" sz="2000" dirty="0"/>
              <a:t>聪明的小目标（</a:t>
            </a:r>
            <a:r>
              <a:rPr lang="en-US" altLang="zh-CN" sz="2000" dirty="0">
                <a:sym typeface="+mn-ea"/>
              </a:rPr>
              <a:t>SMART </a:t>
            </a:r>
            <a:r>
              <a:rPr lang="zh-CN" altLang="en-US" sz="2000" dirty="0">
                <a:sym typeface="+mn-ea"/>
              </a:rPr>
              <a:t>）</a:t>
            </a:r>
            <a:r>
              <a:rPr lang="zh-CN" altLang="en-US" sz="2000" dirty="0"/>
              <a:t>，</a:t>
            </a:r>
            <a:r>
              <a:rPr lang="zh-CN" altLang="en-US" sz="2000" dirty="0"/>
              <a:t>有</a:t>
            </a:r>
            <a:r>
              <a:rPr lang="en-US" altLang="zh-CN" sz="2000" dirty="0"/>
              <a:t>5</a:t>
            </a:r>
            <a:r>
              <a:rPr lang="zh-CN" altLang="en-US" sz="2000" dirty="0"/>
              <a:t>个特点：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（</a:t>
            </a:r>
            <a:r>
              <a:rPr lang="en-US" altLang="zh-CN" sz="2000" dirty="0"/>
              <a:t>1</a:t>
            </a:r>
            <a:r>
              <a:rPr lang="zh-CN" altLang="en-US" sz="2000" dirty="0"/>
              <a:t>）说得清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（</a:t>
            </a:r>
            <a:r>
              <a:rPr lang="en-US" altLang="zh-CN" sz="2000" dirty="0"/>
              <a:t>2</a:t>
            </a:r>
            <a:r>
              <a:rPr lang="zh-CN" altLang="en-US" sz="2000" dirty="0"/>
              <a:t>）看得见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（</a:t>
            </a:r>
            <a:r>
              <a:rPr lang="en-US" altLang="zh-CN" sz="2000" dirty="0"/>
              <a:t>3</a:t>
            </a:r>
            <a:r>
              <a:rPr lang="zh-CN" altLang="en-US" sz="2000" dirty="0"/>
              <a:t>）做得到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（</a:t>
            </a:r>
            <a:r>
              <a:rPr lang="en-US" altLang="zh-CN" sz="2000" dirty="0"/>
              <a:t>4</a:t>
            </a:r>
            <a:r>
              <a:rPr lang="zh-CN" altLang="en-US" sz="2000" dirty="0"/>
              <a:t>）跟我的问题有关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（</a:t>
            </a:r>
            <a:r>
              <a:rPr lang="en-US" altLang="zh-CN" sz="2000" dirty="0"/>
              <a:t>5</a:t>
            </a:r>
            <a:r>
              <a:rPr lang="zh-CN" altLang="en-US" sz="2000" dirty="0"/>
              <a:t>）有时间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ym typeface="+mn-ea"/>
              </a:rPr>
              <a:t>“这周我尝试每天晚上</a:t>
            </a:r>
            <a:r>
              <a:rPr lang="en-US" altLang="zh-CN" sz="2000" dirty="0">
                <a:sym typeface="+mn-ea"/>
              </a:rPr>
              <a:t>6</a:t>
            </a:r>
            <a:r>
              <a:rPr lang="zh-CN" altLang="en-US" sz="2000" dirty="0">
                <a:sym typeface="+mn-ea"/>
              </a:rPr>
              <a:t>点在小区</a:t>
            </a:r>
            <a:r>
              <a:rPr lang="en-US" altLang="zh-CN" sz="2000" dirty="0">
                <a:sym typeface="+mn-ea"/>
              </a:rPr>
              <a:t>/</a:t>
            </a:r>
            <a:r>
              <a:rPr lang="zh-CN" altLang="en-US" sz="2000" dirty="0">
                <a:sym typeface="+mn-ea"/>
              </a:rPr>
              <a:t>校园散步</a:t>
            </a:r>
            <a:r>
              <a:rPr lang="en-US" altLang="zh-CN" sz="2000" dirty="0">
                <a:sym typeface="+mn-ea"/>
              </a:rPr>
              <a:t>10</a:t>
            </a:r>
            <a:r>
              <a:rPr lang="zh-CN" altLang="en-US" sz="2000" dirty="0">
                <a:sym typeface="+mn-ea"/>
              </a:rPr>
              <a:t>分钟”</a:t>
            </a:r>
            <a:endParaRPr lang="en-US" altLang="zh-CN" sz="2000" dirty="0"/>
          </a:p>
          <a:p>
            <a:pPr indent="0" fontAlgn="auto">
              <a:lnSpc>
                <a:spcPct val="150000"/>
              </a:lnSpc>
            </a:pPr>
            <a:r>
              <a:rPr lang="en-US" altLang="zh-CN" sz="2000" dirty="0"/>
              <a:t>   </a:t>
            </a:r>
            <a:endParaRPr lang="en-US" altLang="zh-CN" sz="2000" dirty="0"/>
          </a:p>
          <a:p>
            <a:pPr indent="0" fontAlgn="auto">
              <a:lnSpc>
                <a:spcPct val="150000"/>
              </a:lnSpc>
            </a:pPr>
            <a:endParaRPr lang="en-US" altLang="zh-CN" sz="2000" dirty="0"/>
          </a:p>
          <a:p>
            <a:pPr indent="0" fontAlgn="auto">
              <a:lnSpc>
                <a:spcPct val="150000"/>
              </a:lnSpc>
            </a:pPr>
            <a:endParaRPr lang="en-US" altLang="zh-CN" sz="2000" dirty="0"/>
          </a:p>
          <a:p>
            <a:pPr indent="0" fontAlgn="auto">
              <a:lnSpc>
                <a:spcPct val="150000"/>
              </a:lnSpc>
            </a:pPr>
            <a:endParaRPr lang="en-US" altLang="zh-CN" sz="2000" dirty="0"/>
          </a:p>
          <a:p>
            <a:pPr indent="0" fontAlgn="auto">
              <a:lnSpc>
                <a:spcPct val="150000"/>
              </a:lnSpc>
            </a:pPr>
            <a:endParaRPr lang="en-US" altLang="zh-CN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6" name="标题 1"/>
          <p:cNvSpPr txBox="1"/>
          <p:nvPr/>
        </p:nvSpPr>
        <p:spPr>
          <a:xfrm>
            <a:off x="442913" y="243569"/>
            <a:ext cx="9056851" cy="617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accent1"/>
                </a:solidFill>
                <a:latin typeface="+mn-lt"/>
                <a:ea typeface="+mn-ea"/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四、把它变成一个聪明的小目标</a:t>
            </a: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  <a:p>
            <a:pPr>
              <a:lnSpc>
                <a:spcPct val="100000"/>
              </a:lnSpc>
            </a:pP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528706" y="867990"/>
            <a:ext cx="2433027" cy="0"/>
            <a:chOff x="7460343" y="1311756"/>
            <a:chExt cx="2433027" cy="0"/>
          </a:xfrm>
        </p:grpSpPr>
        <p:cxnSp>
          <p:nvCxnSpPr>
            <p:cNvPr id="68" name="直接连接符 67"/>
            <p:cNvCxnSpPr/>
            <p:nvPr/>
          </p:nvCxnSpPr>
          <p:spPr>
            <a:xfrm>
              <a:off x="7460343" y="1311756"/>
              <a:ext cx="243302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>
              <a:off x="7460343" y="1311756"/>
              <a:ext cx="58971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/>
        </p:nvSpPr>
        <p:spPr>
          <a:xfrm>
            <a:off x="591185" y="1205230"/>
            <a:ext cx="10402570" cy="2312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000" dirty="0"/>
              <a:t>SMART</a:t>
            </a:r>
            <a:r>
              <a:rPr lang="zh-CN" altLang="en-US" sz="2000" dirty="0"/>
              <a:t>目标：</a:t>
            </a:r>
            <a:endParaRPr lang="en-US" altLang="zh-CN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例子：</a:t>
            </a:r>
            <a:endParaRPr lang="en-US" altLang="zh-CN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太大目标：</a:t>
            </a:r>
            <a:r>
              <a:rPr lang="en-US" altLang="zh-CN" sz="2000" dirty="0"/>
              <a:t> </a:t>
            </a:r>
            <a:r>
              <a:rPr lang="zh-CN" altLang="en-US" sz="2000" dirty="0"/>
              <a:t>我要心情好点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en-US" altLang="zh-CN" sz="2000" dirty="0"/>
              <a:t>SMART</a:t>
            </a:r>
            <a:r>
              <a:rPr lang="zh-CN" altLang="en-US" sz="2000" dirty="0"/>
              <a:t>目标：</a:t>
            </a:r>
            <a:r>
              <a:rPr lang="en-US" altLang="zh-CN" sz="2000" dirty="0"/>
              <a:t> </a:t>
            </a:r>
            <a:r>
              <a:rPr lang="zh-CN" altLang="en-US" sz="2000" dirty="0">
                <a:sym typeface="+mn-ea"/>
              </a:rPr>
              <a:t>这周我尝试每天晚上</a:t>
            </a:r>
            <a:r>
              <a:rPr lang="en-US" altLang="zh-CN" sz="2000" dirty="0">
                <a:sym typeface="+mn-ea"/>
              </a:rPr>
              <a:t>6</a:t>
            </a:r>
            <a:r>
              <a:rPr lang="zh-CN" altLang="en-US" sz="2000" dirty="0">
                <a:sym typeface="+mn-ea"/>
              </a:rPr>
              <a:t>点在小区</a:t>
            </a:r>
            <a:r>
              <a:rPr lang="en-US" altLang="zh-CN" sz="2000" dirty="0">
                <a:sym typeface="+mn-ea"/>
              </a:rPr>
              <a:t>/</a:t>
            </a:r>
            <a:r>
              <a:rPr lang="zh-CN" altLang="en-US" sz="2000" dirty="0">
                <a:sym typeface="+mn-ea"/>
              </a:rPr>
              <a:t>校园散步</a:t>
            </a:r>
            <a:r>
              <a:rPr lang="en-US" altLang="zh-CN" sz="2000" dirty="0">
                <a:sym typeface="+mn-ea"/>
              </a:rPr>
              <a:t>10</a:t>
            </a:r>
            <a:r>
              <a:rPr lang="zh-CN" altLang="en-US" sz="2000" dirty="0">
                <a:sym typeface="+mn-ea"/>
              </a:rPr>
              <a:t>分钟</a:t>
            </a:r>
            <a:endParaRPr lang="zh-CN" altLang="en-US" sz="2000" dirty="0">
              <a:sym typeface="+mn-ea"/>
            </a:endParaRPr>
          </a:p>
          <a:p>
            <a:pPr indent="0" fontAlgn="auto">
              <a:lnSpc>
                <a:spcPct val="150000"/>
              </a:lnSpc>
            </a:pPr>
            <a:endParaRPr lang="en-US" altLang="zh-CN" sz="2000" dirty="0"/>
          </a:p>
          <a:p>
            <a:pPr indent="0" fontAlgn="auto">
              <a:lnSpc>
                <a:spcPct val="150000"/>
              </a:lnSpc>
            </a:pPr>
            <a:r>
              <a:rPr lang="en-US" altLang="zh-CN" sz="2000" dirty="0"/>
              <a:t>SMART</a:t>
            </a:r>
            <a:r>
              <a:rPr lang="zh-CN" altLang="en-US" sz="2000" dirty="0"/>
              <a:t>目标的五个特点：</a:t>
            </a:r>
            <a:endParaRPr lang="en-US" altLang="zh-CN" sz="2000" dirty="0"/>
          </a:p>
          <a:p>
            <a:pPr indent="0" fontAlgn="auto">
              <a:lnSpc>
                <a:spcPct val="150000"/>
              </a:lnSpc>
            </a:pPr>
            <a:r>
              <a:rPr lang="en-US" altLang="zh-CN" sz="2000" dirty="0"/>
              <a:t>S</a:t>
            </a:r>
            <a:r>
              <a:rPr lang="zh-CN" altLang="en-US" sz="2000" dirty="0"/>
              <a:t>（</a:t>
            </a:r>
            <a:r>
              <a:rPr lang="en-US" altLang="zh-CN" sz="2000" dirty="0"/>
              <a:t>Specific</a:t>
            </a:r>
            <a:r>
              <a:rPr lang="zh-CN" altLang="en-US" sz="2000" dirty="0"/>
              <a:t>）说得清：明确具体地描述目标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en-US" altLang="zh-CN" sz="2000" dirty="0"/>
              <a:t>M</a:t>
            </a:r>
            <a:r>
              <a:rPr lang="zh-CN" altLang="en-US" sz="2000" dirty="0"/>
              <a:t>（</a:t>
            </a:r>
            <a:r>
              <a:rPr lang="en-US" altLang="zh-CN" sz="2000" dirty="0"/>
              <a:t>Measurable</a:t>
            </a:r>
            <a:r>
              <a:rPr lang="zh-CN" altLang="en-US" sz="2000" dirty="0"/>
              <a:t>）看得见：能衡量完成情况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en-US" altLang="zh-CN" sz="2000" dirty="0"/>
              <a:t>A</a:t>
            </a:r>
            <a:r>
              <a:rPr lang="zh-CN" altLang="en-US" sz="2000" dirty="0"/>
              <a:t>（</a:t>
            </a:r>
            <a:r>
              <a:rPr lang="en-US" altLang="zh-CN" sz="2000" dirty="0"/>
              <a:t>Achievable</a:t>
            </a:r>
            <a:r>
              <a:rPr lang="zh-CN" altLang="en-US" sz="2000" dirty="0"/>
              <a:t>）做得到：适合自己的能力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en-US" altLang="zh-CN" sz="2000" dirty="0"/>
              <a:t>R</a:t>
            </a:r>
            <a:r>
              <a:rPr lang="zh-CN" altLang="en-US" sz="2000" dirty="0"/>
              <a:t>（</a:t>
            </a:r>
            <a:r>
              <a:rPr lang="en-US" altLang="zh-CN" sz="2000" dirty="0"/>
              <a:t>Relevant</a:t>
            </a:r>
            <a:r>
              <a:rPr lang="zh-CN" altLang="en-US" sz="2000" dirty="0"/>
              <a:t>）与我最关心的有关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en-US" altLang="zh-CN" sz="2000" dirty="0"/>
              <a:t>T</a:t>
            </a:r>
            <a:r>
              <a:rPr lang="zh-CN" altLang="en-US" sz="2000" dirty="0"/>
              <a:t>（</a:t>
            </a:r>
            <a:r>
              <a:rPr lang="en-US" altLang="zh-CN" sz="2000" dirty="0"/>
              <a:t>Time-bound</a:t>
            </a:r>
            <a:r>
              <a:rPr lang="zh-CN" altLang="en-US" sz="2000" dirty="0"/>
              <a:t>）有时间限制：设定时间框架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endParaRPr lang="en-US" altLang="zh-CN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6" name="标题 1"/>
          <p:cNvSpPr txBox="1"/>
          <p:nvPr/>
        </p:nvSpPr>
        <p:spPr>
          <a:xfrm>
            <a:off x="442913" y="243569"/>
            <a:ext cx="9056851" cy="617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accent1"/>
                </a:solidFill>
                <a:latin typeface="+mn-lt"/>
                <a:ea typeface="+mn-ea"/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四、把它变成一个聪明的小目标</a:t>
            </a: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  <a:p>
            <a:pPr>
              <a:lnSpc>
                <a:spcPct val="100000"/>
              </a:lnSpc>
            </a:pP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528706" y="867990"/>
            <a:ext cx="2433027" cy="0"/>
            <a:chOff x="7460343" y="1311756"/>
            <a:chExt cx="2433027" cy="0"/>
          </a:xfrm>
        </p:grpSpPr>
        <p:cxnSp>
          <p:nvCxnSpPr>
            <p:cNvPr id="68" name="直接连接符 67"/>
            <p:cNvCxnSpPr/>
            <p:nvPr/>
          </p:nvCxnSpPr>
          <p:spPr>
            <a:xfrm>
              <a:off x="7460343" y="1311756"/>
              <a:ext cx="243302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>
              <a:off x="7460343" y="1311756"/>
              <a:ext cx="58971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/>
        </p:nvSpPr>
        <p:spPr>
          <a:xfrm>
            <a:off x="591185" y="1205230"/>
            <a:ext cx="10402570" cy="2312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目标制定小练习：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学习类：我要在接下来</a:t>
            </a:r>
            <a:r>
              <a:rPr lang="en-US" altLang="zh-CN" sz="2000" dirty="0"/>
              <a:t>1</a:t>
            </a:r>
            <a:r>
              <a:rPr lang="zh-CN" altLang="en-US" sz="2000" dirty="0"/>
              <a:t>周内，晚饭后先写作业</a:t>
            </a:r>
            <a:r>
              <a:rPr lang="en-US" altLang="zh-CN" sz="2000" dirty="0"/>
              <a:t>10</a:t>
            </a:r>
            <a:r>
              <a:rPr lang="zh-CN" altLang="en-US" sz="2000" dirty="0"/>
              <a:t>分钟。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情绪类：我要在接下来</a:t>
            </a:r>
            <a:r>
              <a:rPr lang="en-US" altLang="zh-CN" sz="2000" dirty="0"/>
              <a:t>1</a:t>
            </a:r>
            <a:r>
              <a:rPr lang="zh-CN" altLang="en-US" sz="2000" dirty="0"/>
              <a:t>周内，当生气时先停</a:t>
            </a:r>
            <a:r>
              <a:rPr lang="en-US" altLang="zh-CN" sz="2000" dirty="0"/>
              <a:t>10</a:t>
            </a:r>
            <a:r>
              <a:rPr lang="zh-CN" altLang="en-US" sz="2000" dirty="0"/>
              <a:t>秒再说话。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社交类：我要在接下来</a:t>
            </a:r>
            <a:r>
              <a:rPr lang="en-US" altLang="zh-CN" sz="2000" dirty="0"/>
              <a:t>1</a:t>
            </a:r>
            <a:r>
              <a:rPr lang="zh-CN" altLang="en-US" sz="2000" dirty="0"/>
              <a:t>周内，主动和同学说话</a:t>
            </a:r>
            <a:r>
              <a:rPr lang="en-US" altLang="zh-CN" sz="2000" dirty="0"/>
              <a:t>1</a:t>
            </a:r>
            <a:r>
              <a:rPr lang="zh-CN" altLang="en-US" sz="2000" dirty="0"/>
              <a:t>次。</a:t>
            </a:r>
            <a:r>
              <a:rPr lang="en-US" altLang="zh-CN" sz="2000" dirty="0"/>
              <a:t>   </a:t>
            </a:r>
            <a:endParaRPr lang="en-US" altLang="zh-CN" sz="2000" dirty="0"/>
          </a:p>
          <a:p>
            <a:pPr indent="0" fontAlgn="auto">
              <a:lnSpc>
                <a:spcPct val="150000"/>
              </a:lnSpc>
            </a:pPr>
            <a:endParaRPr lang="en-US" altLang="zh-CN" sz="2000" dirty="0"/>
          </a:p>
          <a:p>
            <a:pPr indent="0" fontAlgn="auto">
              <a:lnSpc>
                <a:spcPct val="150000"/>
              </a:lnSpc>
            </a:pPr>
            <a:endParaRPr lang="en-US" altLang="zh-CN" sz="2000" dirty="0"/>
          </a:p>
          <a:p>
            <a:pPr indent="0" fontAlgn="auto">
              <a:lnSpc>
                <a:spcPct val="150000"/>
              </a:lnSpc>
            </a:pPr>
            <a:endParaRPr lang="en-US" altLang="zh-CN" sz="2000" dirty="0"/>
          </a:p>
          <a:p>
            <a:pPr indent="0" fontAlgn="auto">
              <a:lnSpc>
                <a:spcPct val="150000"/>
              </a:lnSpc>
            </a:pPr>
            <a:endParaRPr lang="en-US" altLang="zh-CN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3" name="标题 1"/>
          <p:cNvSpPr txBox="1"/>
          <p:nvPr/>
        </p:nvSpPr>
        <p:spPr>
          <a:xfrm>
            <a:off x="442913" y="243569"/>
            <a:ext cx="9056851" cy="617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accent1"/>
                </a:solidFill>
                <a:latin typeface="+mn-lt"/>
                <a:ea typeface="+mn-ea"/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课程目标</a:t>
            </a:r>
            <a:endParaRPr kumimoji="0" lang="zh-CN" altLang="en-US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charset="0"/>
              <a:ea typeface="微软雅黑" charset="0"/>
              <a:sym typeface="Arial" panose="020B0604020202090204" pitchFamily="34" charset="0"/>
            </a:endParaRPr>
          </a:p>
          <a:p>
            <a:pPr>
              <a:lnSpc>
                <a:spcPct val="100000"/>
              </a:lnSpc>
            </a:pPr>
            <a:endParaRPr lang="zh-CN" altLang="en-US" dirty="0">
              <a:latin typeface="微软雅黑" charset="0"/>
              <a:ea typeface="微软雅黑" charset="0"/>
              <a:sym typeface="Arial" panose="020B0604020202090204" pitchFamily="34" charset="0"/>
            </a:endParaRPr>
          </a:p>
        </p:txBody>
      </p:sp>
      <p:grpSp>
        <p:nvGrpSpPr>
          <p:cNvPr id="74" name="组合 73"/>
          <p:cNvGrpSpPr/>
          <p:nvPr/>
        </p:nvGrpSpPr>
        <p:grpSpPr>
          <a:xfrm>
            <a:off x="528706" y="867990"/>
            <a:ext cx="2433027" cy="0"/>
            <a:chOff x="7460343" y="1311756"/>
            <a:chExt cx="2433027" cy="0"/>
          </a:xfrm>
        </p:grpSpPr>
        <p:cxnSp>
          <p:nvCxnSpPr>
            <p:cNvPr id="75" name="直接连接符 74"/>
            <p:cNvCxnSpPr/>
            <p:nvPr/>
          </p:nvCxnSpPr>
          <p:spPr>
            <a:xfrm>
              <a:off x="7460343" y="1311756"/>
              <a:ext cx="243302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>
              <a:off x="7460343" y="1311756"/>
              <a:ext cx="58971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文本框 5"/>
          <p:cNvSpPr txBox="1"/>
          <p:nvPr/>
        </p:nvSpPr>
        <p:spPr>
          <a:xfrm>
            <a:off x="528955" y="1096645"/>
            <a:ext cx="11283315" cy="25184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000"/>
              <a:t>今天，我们不是来听大道理</a:t>
            </a:r>
            <a:r>
              <a:rPr lang="zh-CN" altLang="en-US" sz="2000"/>
              <a:t>的，我们要做</a:t>
            </a:r>
            <a:r>
              <a:rPr lang="en-US" altLang="zh-CN" sz="2000"/>
              <a:t>3</a:t>
            </a:r>
            <a:r>
              <a:rPr lang="zh-CN" altLang="en-US" sz="2000"/>
              <a:t>件事：</a:t>
            </a:r>
            <a:endParaRPr lang="en-US" altLang="zh-CN" sz="2000"/>
          </a:p>
          <a:p>
            <a:pPr indent="0" fontAlgn="auto">
              <a:lnSpc>
                <a:spcPct val="150000"/>
              </a:lnSpc>
            </a:pPr>
            <a:r>
              <a:rPr lang="zh-CN" altLang="en-US" sz="2000"/>
              <a:t>（</a:t>
            </a:r>
            <a:r>
              <a:rPr lang="en-US" altLang="zh-CN" sz="2000"/>
              <a:t>1</a:t>
            </a:r>
            <a:r>
              <a:rPr lang="zh-CN" altLang="en-US" sz="2000"/>
              <a:t>）找一个最近最困扰我</a:t>
            </a:r>
            <a:r>
              <a:rPr lang="zh-CN" altLang="en-US" sz="2000"/>
              <a:t>们的问题</a:t>
            </a:r>
            <a:endParaRPr lang="zh-CN" altLang="en-US" sz="2000"/>
          </a:p>
          <a:p>
            <a:pPr indent="0" fontAlgn="auto">
              <a:lnSpc>
                <a:spcPct val="150000"/>
              </a:lnSpc>
            </a:pPr>
            <a:r>
              <a:rPr lang="zh-CN" altLang="en-US" sz="2000"/>
              <a:t>（</a:t>
            </a:r>
            <a:r>
              <a:rPr lang="en-US" altLang="zh-CN" sz="2000"/>
              <a:t>2</a:t>
            </a:r>
            <a:r>
              <a:rPr lang="zh-CN" altLang="en-US" sz="2000"/>
              <a:t>）问问自己</a:t>
            </a:r>
            <a:r>
              <a:rPr lang="zh-CN" altLang="en-US" sz="2000"/>
              <a:t>要不要改变它</a:t>
            </a:r>
            <a:endParaRPr lang="zh-CN" altLang="en-US" sz="2000"/>
          </a:p>
          <a:p>
            <a:pPr indent="0" fontAlgn="auto">
              <a:lnSpc>
                <a:spcPct val="150000"/>
              </a:lnSpc>
            </a:pPr>
            <a:r>
              <a:rPr lang="zh-CN" altLang="en-US" sz="2000"/>
              <a:t>（</a:t>
            </a:r>
            <a:r>
              <a:rPr lang="en-US" altLang="zh-CN" sz="2000"/>
              <a:t>3</a:t>
            </a:r>
            <a:r>
              <a:rPr lang="zh-CN" altLang="en-US" sz="2000"/>
              <a:t>）给自己定一个“聪明”</a:t>
            </a:r>
            <a:r>
              <a:rPr lang="zh-CN" altLang="en-US" sz="2000"/>
              <a:t>的目标</a:t>
            </a:r>
            <a:endParaRPr lang="zh-CN" altLang="en-US" sz="20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6" name="标题 1"/>
          <p:cNvSpPr txBox="1"/>
          <p:nvPr/>
        </p:nvSpPr>
        <p:spPr>
          <a:xfrm>
            <a:off x="442913" y="243569"/>
            <a:ext cx="9056851" cy="617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accent1"/>
                </a:solidFill>
                <a:latin typeface="+mn-lt"/>
                <a:ea typeface="+mn-ea"/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四、把它变成一个聪明的小目标</a:t>
            </a: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  <a:p>
            <a:pPr>
              <a:lnSpc>
                <a:spcPct val="100000"/>
              </a:lnSpc>
            </a:pP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528706" y="867990"/>
            <a:ext cx="2433027" cy="0"/>
            <a:chOff x="7460343" y="1311756"/>
            <a:chExt cx="2433027" cy="0"/>
          </a:xfrm>
        </p:grpSpPr>
        <p:cxnSp>
          <p:nvCxnSpPr>
            <p:cNvPr id="68" name="直接连接符 67"/>
            <p:cNvCxnSpPr/>
            <p:nvPr/>
          </p:nvCxnSpPr>
          <p:spPr>
            <a:xfrm>
              <a:off x="7460343" y="1311756"/>
              <a:ext cx="243302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>
              <a:off x="7460343" y="1311756"/>
              <a:ext cx="58971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/>
        </p:nvSpPr>
        <p:spPr>
          <a:xfrm>
            <a:off x="591185" y="1205230"/>
            <a:ext cx="4885690" cy="2312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000" b="1" dirty="0"/>
              <a:t>太大目标</a:t>
            </a:r>
            <a:r>
              <a:rPr lang="en-US" altLang="zh-CN" sz="2000" b="1" dirty="0"/>
              <a:t> vs </a:t>
            </a:r>
            <a:r>
              <a:rPr lang="zh-CN" altLang="en-US" sz="2000" b="1" dirty="0"/>
              <a:t>更好目标</a:t>
            </a:r>
            <a:endParaRPr lang="en-US" altLang="zh-CN" sz="2000" b="1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左边：太大的目标</a:t>
            </a:r>
            <a:endParaRPr lang="en-US" altLang="zh-CN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我要不拖延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我要不生气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我要和大家都处好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我要不玩手机了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endParaRPr lang="en-US" altLang="zh-CN" sz="2000" dirty="0"/>
          </a:p>
          <a:p>
            <a:pPr indent="0" fontAlgn="auto">
              <a:lnSpc>
                <a:spcPct val="150000"/>
              </a:lnSpc>
            </a:pPr>
            <a:endParaRPr lang="en-US" altLang="zh-CN" sz="2000" dirty="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76240" y="1667510"/>
            <a:ext cx="5821045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ym typeface="+mn-ea"/>
              </a:rPr>
              <a:t>右边：更好的目标</a:t>
            </a:r>
            <a:endParaRPr lang="en-US" altLang="zh-CN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ym typeface="+mn-ea"/>
              </a:rPr>
              <a:t>这周每天</a:t>
            </a:r>
            <a:r>
              <a:rPr lang="en-US" altLang="zh-CN" sz="2000" dirty="0">
                <a:sym typeface="+mn-ea"/>
              </a:rPr>
              <a:t>7</a:t>
            </a:r>
            <a:r>
              <a:rPr lang="zh-CN" altLang="en-US" sz="2000" dirty="0">
                <a:sym typeface="+mn-ea"/>
              </a:rPr>
              <a:t>点先写</a:t>
            </a:r>
            <a:r>
              <a:rPr lang="en-US" altLang="zh-CN" sz="2000" dirty="0">
                <a:sym typeface="+mn-ea"/>
              </a:rPr>
              <a:t>10</a:t>
            </a:r>
            <a:r>
              <a:rPr lang="zh-CN" altLang="en-US" sz="2000" dirty="0">
                <a:sym typeface="+mn-ea"/>
              </a:rPr>
              <a:t>分钟作业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ym typeface="+mn-ea"/>
              </a:rPr>
              <a:t>这周生气时先去其他地方散步</a:t>
            </a:r>
            <a:r>
              <a:rPr lang="en-US" altLang="zh-CN" sz="2000" dirty="0">
                <a:sym typeface="+mn-ea"/>
              </a:rPr>
              <a:t>10</a:t>
            </a:r>
            <a:r>
              <a:rPr lang="zh-CN" altLang="en-US" sz="2000" dirty="0">
                <a:sym typeface="+mn-ea"/>
              </a:rPr>
              <a:t>分钟，再回来说话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ym typeface="+mn-ea"/>
              </a:rPr>
              <a:t>这周主动倾听并对同学说话题感兴趣</a:t>
            </a:r>
            <a:r>
              <a:rPr lang="en-US" altLang="zh-CN" sz="2000" dirty="0">
                <a:sym typeface="+mn-ea"/>
              </a:rPr>
              <a:t>1</a:t>
            </a:r>
            <a:r>
              <a:rPr lang="zh-CN" altLang="en-US" sz="2000" dirty="0">
                <a:sym typeface="+mn-ea"/>
              </a:rPr>
              <a:t>次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ym typeface="+mn-ea"/>
              </a:rPr>
              <a:t>这周睡前把手机放到客厅的收纳箱</a:t>
            </a:r>
            <a:r>
              <a:rPr lang="zh-CN" altLang="en-US" sz="2000" dirty="0">
                <a:sym typeface="+mn-ea"/>
              </a:rPr>
              <a:t>里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endParaRPr lang="en-US" altLang="zh-CN" sz="2000" dirty="0">
              <a:solidFill>
                <a:srgbClr val="FF0000"/>
              </a:solidFill>
            </a:endParaRPr>
          </a:p>
          <a:p>
            <a:endParaRPr lang="zh-CN" altLang="en-US" sz="20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6" name="标题 1"/>
          <p:cNvSpPr txBox="1"/>
          <p:nvPr/>
        </p:nvSpPr>
        <p:spPr>
          <a:xfrm>
            <a:off x="442913" y="243569"/>
            <a:ext cx="9056851" cy="617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accent1"/>
                </a:solidFill>
                <a:latin typeface="+mn-lt"/>
                <a:ea typeface="+mn-ea"/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四、把它变成一个聪明的小目标</a:t>
            </a: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  <a:p>
            <a:pPr>
              <a:lnSpc>
                <a:spcPct val="100000"/>
              </a:lnSpc>
            </a:pP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528706" y="867990"/>
            <a:ext cx="2433027" cy="0"/>
            <a:chOff x="7460343" y="1311756"/>
            <a:chExt cx="2433027" cy="0"/>
          </a:xfrm>
        </p:grpSpPr>
        <p:cxnSp>
          <p:nvCxnSpPr>
            <p:cNvPr id="68" name="直接连接符 67"/>
            <p:cNvCxnSpPr/>
            <p:nvPr/>
          </p:nvCxnSpPr>
          <p:spPr>
            <a:xfrm>
              <a:off x="7460343" y="1311756"/>
              <a:ext cx="243302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>
              <a:off x="7460343" y="1311756"/>
              <a:ext cx="58971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/>
        </p:nvSpPr>
        <p:spPr>
          <a:xfrm>
            <a:off x="591185" y="1205230"/>
            <a:ext cx="4885690" cy="2312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000" b="1" dirty="0"/>
              <a:t>太大目标</a:t>
            </a:r>
            <a:r>
              <a:rPr lang="en-US" altLang="zh-CN" sz="2000" b="1" dirty="0"/>
              <a:t> vs </a:t>
            </a:r>
            <a:r>
              <a:rPr lang="zh-CN" altLang="en-US" sz="2000" b="1" dirty="0"/>
              <a:t>更好目标</a:t>
            </a:r>
            <a:endParaRPr lang="en-US" altLang="zh-CN" sz="2000" b="1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左边：太大的目标</a:t>
            </a:r>
            <a:endParaRPr lang="en-US" altLang="zh-CN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我要不拖延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我要不生气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我要和大家都处好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我要不玩手机了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endParaRPr lang="en-US" altLang="zh-CN" sz="2000" dirty="0"/>
          </a:p>
          <a:p>
            <a:pPr indent="0" fontAlgn="auto">
              <a:lnSpc>
                <a:spcPct val="150000"/>
              </a:lnSpc>
            </a:pPr>
            <a:endParaRPr lang="en-US" altLang="zh-CN" sz="2000" dirty="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42000" y="1667510"/>
            <a:ext cx="597662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ym typeface="+mn-ea"/>
              </a:rPr>
              <a:t>右边：更好的目标</a:t>
            </a:r>
            <a:endParaRPr lang="en-US" altLang="zh-CN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ym typeface="+mn-ea"/>
              </a:rPr>
              <a:t>这周每天</a:t>
            </a:r>
            <a:r>
              <a:rPr lang="en-US" altLang="zh-CN" sz="2000" dirty="0">
                <a:sym typeface="+mn-ea"/>
              </a:rPr>
              <a:t>7</a:t>
            </a:r>
            <a:r>
              <a:rPr lang="zh-CN" altLang="en-US" sz="2000" dirty="0">
                <a:sym typeface="+mn-ea"/>
              </a:rPr>
              <a:t>点先写</a:t>
            </a:r>
            <a:r>
              <a:rPr lang="en-US" altLang="zh-CN" sz="2000" dirty="0">
                <a:sym typeface="+mn-ea"/>
              </a:rPr>
              <a:t>10</a:t>
            </a:r>
            <a:r>
              <a:rPr lang="zh-CN" altLang="en-US" sz="2000" dirty="0">
                <a:sym typeface="+mn-ea"/>
              </a:rPr>
              <a:t>分钟作业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ym typeface="+mn-ea"/>
              </a:rPr>
              <a:t>这周生气时先去其他地方散步</a:t>
            </a:r>
            <a:r>
              <a:rPr lang="en-US" altLang="zh-CN" sz="2000" dirty="0">
                <a:sym typeface="+mn-ea"/>
              </a:rPr>
              <a:t>10</a:t>
            </a:r>
            <a:r>
              <a:rPr lang="zh-CN" altLang="en-US" sz="2000" dirty="0">
                <a:sym typeface="+mn-ea"/>
              </a:rPr>
              <a:t>分钟，再回来说话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ym typeface="+mn-ea"/>
              </a:rPr>
              <a:t>这周主动倾听并对同学说话题感兴趣</a:t>
            </a:r>
            <a:r>
              <a:rPr lang="en-US" altLang="zh-CN" sz="2000" dirty="0">
                <a:sym typeface="+mn-ea"/>
              </a:rPr>
              <a:t>1</a:t>
            </a:r>
            <a:r>
              <a:rPr lang="zh-CN" altLang="en-US" sz="2000" dirty="0">
                <a:sym typeface="+mn-ea"/>
              </a:rPr>
              <a:t>次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ym typeface="+mn-ea"/>
              </a:rPr>
              <a:t>这周睡前把手机放到客厅的收纳箱</a:t>
            </a:r>
            <a:r>
              <a:rPr lang="zh-CN" altLang="en-US" sz="2000" dirty="0">
                <a:sym typeface="+mn-ea"/>
              </a:rPr>
              <a:t>里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endParaRPr lang="en-US" altLang="zh-CN" sz="2000" dirty="0">
              <a:solidFill>
                <a:srgbClr val="FF0000"/>
              </a:solidFill>
            </a:endParaRPr>
          </a:p>
          <a:p>
            <a:endParaRPr lang="zh-CN" altLang="en-US" sz="2000"/>
          </a:p>
        </p:txBody>
      </p:sp>
      <p:cxnSp>
        <p:nvCxnSpPr>
          <p:cNvPr id="3" name="直接箭头连接符 2"/>
          <p:cNvCxnSpPr/>
          <p:nvPr/>
        </p:nvCxnSpPr>
        <p:spPr>
          <a:xfrm>
            <a:off x="2023745" y="2435860"/>
            <a:ext cx="375666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>
            <a:off x="2146935" y="2921000"/>
            <a:ext cx="369506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>
            <a:off x="2818765" y="3365500"/>
            <a:ext cx="307403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2706370" y="3855085"/>
            <a:ext cx="307403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590550" y="4493260"/>
            <a:ext cx="104101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dirty="0">
                <a:sym typeface="+mn-ea"/>
              </a:rPr>
              <a:t>在接下来</a:t>
            </a:r>
            <a:r>
              <a:rPr lang="en-US" altLang="zh-CN" sz="2000" dirty="0">
                <a:sym typeface="+mn-ea"/>
              </a:rPr>
              <a:t>_____</a:t>
            </a:r>
            <a:r>
              <a:rPr lang="zh-CN" altLang="en-US" sz="2000" dirty="0">
                <a:sym typeface="+mn-ea"/>
              </a:rPr>
              <a:t>天</a:t>
            </a:r>
            <a:r>
              <a:rPr lang="en-US" altLang="zh-CN" sz="2000" dirty="0">
                <a:sym typeface="+mn-ea"/>
              </a:rPr>
              <a:t>/</a:t>
            </a:r>
            <a:r>
              <a:rPr lang="zh-CN" altLang="en-US" sz="2000" dirty="0">
                <a:sym typeface="+mn-ea"/>
              </a:rPr>
              <a:t>周里，我要在</a:t>
            </a:r>
            <a:r>
              <a:rPr lang="en-US" altLang="zh-CN" sz="2000" dirty="0">
                <a:sym typeface="+mn-ea"/>
              </a:rPr>
              <a:t>_____</a:t>
            </a:r>
            <a:r>
              <a:rPr lang="zh-CN" altLang="en-US" sz="2000" dirty="0">
                <a:sym typeface="+mn-ea"/>
              </a:rPr>
              <a:t>时候</a:t>
            </a:r>
            <a:r>
              <a:rPr lang="en-US" altLang="zh-CN" sz="2000" dirty="0">
                <a:sym typeface="+mn-ea"/>
              </a:rPr>
              <a:t>/</a:t>
            </a:r>
            <a:r>
              <a:rPr lang="zh-CN" altLang="en-US" sz="2000" dirty="0">
                <a:sym typeface="+mn-ea"/>
              </a:rPr>
              <a:t>地方，做</a:t>
            </a:r>
            <a:r>
              <a:rPr lang="en-US" altLang="zh-CN" sz="2000" dirty="0">
                <a:sym typeface="+mn-ea"/>
              </a:rPr>
              <a:t>_____</a:t>
            </a:r>
            <a:r>
              <a:rPr lang="zh-CN" altLang="en-US" sz="2000" dirty="0">
                <a:sym typeface="+mn-ea"/>
              </a:rPr>
              <a:t>这件事，做到</a:t>
            </a:r>
            <a:r>
              <a:rPr lang="en-US" altLang="zh-CN" sz="2000" dirty="0">
                <a:sym typeface="+mn-ea"/>
              </a:rPr>
              <a:t>_____</a:t>
            </a:r>
            <a:r>
              <a:rPr lang="zh-CN" altLang="en-US" sz="2000" dirty="0">
                <a:sym typeface="+mn-ea"/>
              </a:rPr>
              <a:t>次</a:t>
            </a:r>
            <a:r>
              <a:rPr lang="en-US" altLang="zh-CN" sz="2000" dirty="0">
                <a:sym typeface="+mn-ea"/>
              </a:rPr>
              <a:t>/</a:t>
            </a:r>
            <a:r>
              <a:rPr lang="zh-CN" altLang="en-US" sz="2000" dirty="0">
                <a:sym typeface="+mn-ea"/>
              </a:rPr>
              <a:t>分钟。</a:t>
            </a:r>
            <a:endParaRPr lang="en-US" altLang="zh-CN" sz="2000" dirty="0">
              <a:sym typeface="+mn-e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6" name="标题 1"/>
          <p:cNvSpPr txBox="1"/>
          <p:nvPr/>
        </p:nvSpPr>
        <p:spPr>
          <a:xfrm>
            <a:off x="442913" y="243569"/>
            <a:ext cx="9056851" cy="617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accent1"/>
                </a:solidFill>
                <a:latin typeface="+mn-lt"/>
                <a:ea typeface="+mn-ea"/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四、把它变成一个聪明的小目标</a:t>
            </a: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528706" y="867990"/>
            <a:ext cx="2433027" cy="0"/>
            <a:chOff x="7460343" y="1311756"/>
            <a:chExt cx="2433027" cy="0"/>
          </a:xfrm>
        </p:grpSpPr>
        <p:cxnSp>
          <p:nvCxnSpPr>
            <p:cNvPr id="68" name="直接连接符 67"/>
            <p:cNvCxnSpPr/>
            <p:nvPr/>
          </p:nvCxnSpPr>
          <p:spPr>
            <a:xfrm>
              <a:off x="7460343" y="1311756"/>
              <a:ext cx="243302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>
              <a:off x="7460343" y="1311756"/>
              <a:ext cx="58971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/>
        </p:nvSpPr>
        <p:spPr>
          <a:xfrm>
            <a:off x="591185" y="1205230"/>
            <a:ext cx="3985895" cy="2312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ym typeface="+mn-ea"/>
              </a:rPr>
              <a:t>给自己准备奖励：</a:t>
            </a:r>
            <a:endParaRPr lang="zh-CN" altLang="en-US" sz="2000" dirty="0"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合适的小奖励，更愿意继续坚持；</a:t>
            </a:r>
            <a:endParaRPr lang="zh-CN" altLang="en-US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ym typeface="+mn-ea"/>
              </a:rPr>
              <a:t>改变需要勇气，</a:t>
            </a:r>
            <a:r>
              <a:rPr lang="zh-CN" altLang="en-US" sz="2000" dirty="0">
                <a:solidFill>
                  <a:schemeClr val="tx1"/>
                </a:solidFill>
              </a:rPr>
              <a:t>奖励在告诉自己：</a:t>
            </a:r>
            <a:endParaRPr lang="zh-CN" altLang="en-US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endParaRPr lang="zh-CN" altLang="en-US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000" dirty="0">
                <a:solidFill>
                  <a:schemeClr val="tx1"/>
                </a:solidFill>
              </a:rPr>
              <a:t>“</a:t>
            </a:r>
            <a:r>
              <a:rPr lang="zh-CN" altLang="en-US" sz="2000" dirty="0">
                <a:solidFill>
                  <a:schemeClr val="tx1"/>
                </a:solidFill>
              </a:rPr>
              <a:t>我做到了，我自己的努力和能力得到成绩了，我愿意继续</a:t>
            </a:r>
            <a:r>
              <a:rPr lang="zh-CN" altLang="en-US" sz="2000" dirty="0">
                <a:solidFill>
                  <a:schemeClr val="tx1"/>
                </a:solidFill>
              </a:rPr>
              <a:t>坚持！”</a:t>
            </a:r>
            <a:endParaRPr lang="en-US" altLang="zh-CN" sz="2000" dirty="0">
              <a:solidFill>
                <a:schemeClr val="tx1"/>
              </a:solidFill>
            </a:endParaRPr>
          </a:p>
        </p:txBody>
      </p:sp>
      <p:pic>
        <p:nvPicPr>
          <p:cNvPr id="3" name="图片 2" descr="摄图网_401735550_儿童节收到礼物的小朋友(非企业商用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145" y="1717040"/>
            <a:ext cx="7277735" cy="485203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/>
          <p:cNvSpPr/>
          <p:nvPr/>
        </p:nvSpPr>
        <p:spPr>
          <a:xfrm>
            <a:off x="332851" y="0"/>
            <a:ext cx="11526298" cy="6858000"/>
          </a:xfrm>
          <a:custGeom>
            <a:avLst/>
            <a:gdLst>
              <a:gd name="connsiteX0" fmla="*/ 1695224 w 11526298"/>
              <a:gd name="connsiteY0" fmla="*/ 0 h 6858000"/>
              <a:gd name="connsiteX1" fmla="*/ 9831074 w 11526298"/>
              <a:gd name="connsiteY1" fmla="*/ 0 h 6858000"/>
              <a:gd name="connsiteX2" fmla="*/ 9838311 w 11526298"/>
              <a:gd name="connsiteY2" fmla="*/ 6900 h 6858000"/>
              <a:gd name="connsiteX3" fmla="*/ 11526298 w 11526298"/>
              <a:gd name="connsiteY3" fmla="*/ 4082061 h 6858000"/>
              <a:gd name="connsiteX4" fmla="*/ 10830717 w 11526298"/>
              <a:gd name="connsiteY4" fmla="*/ 6829120 h 6858000"/>
              <a:gd name="connsiteX5" fmla="*/ 10814111 w 11526298"/>
              <a:gd name="connsiteY5" fmla="*/ 6858000 h 6858000"/>
              <a:gd name="connsiteX6" fmla="*/ 712187 w 11526298"/>
              <a:gd name="connsiteY6" fmla="*/ 6858000 h 6858000"/>
              <a:gd name="connsiteX7" fmla="*/ 695581 w 11526298"/>
              <a:gd name="connsiteY7" fmla="*/ 6829120 h 6858000"/>
              <a:gd name="connsiteX8" fmla="*/ 0 w 11526298"/>
              <a:gd name="connsiteY8" fmla="*/ 4082061 h 6858000"/>
              <a:gd name="connsiteX9" fmla="*/ 1687988 w 11526298"/>
              <a:gd name="connsiteY9" fmla="*/ 69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526298" h="6858000">
                <a:moveTo>
                  <a:pt x="1695224" y="0"/>
                </a:moveTo>
                <a:lnTo>
                  <a:pt x="9831074" y="0"/>
                </a:lnTo>
                <a:lnTo>
                  <a:pt x="9838311" y="6900"/>
                </a:lnTo>
                <a:cubicBezTo>
                  <a:pt x="10881235" y="1049824"/>
                  <a:pt x="11526298" y="2490612"/>
                  <a:pt x="11526298" y="4082061"/>
                </a:cubicBezTo>
                <a:cubicBezTo>
                  <a:pt x="11526298" y="5076717"/>
                  <a:pt x="11274320" y="6012521"/>
                  <a:pt x="10830717" y="6829120"/>
                </a:cubicBezTo>
                <a:lnTo>
                  <a:pt x="10814111" y="6858000"/>
                </a:lnTo>
                <a:lnTo>
                  <a:pt x="712187" y="6858000"/>
                </a:lnTo>
                <a:lnTo>
                  <a:pt x="695581" y="6829120"/>
                </a:lnTo>
                <a:cubicBezTo>
                  <a:pt x="251978" y="6012521"/>
                  <a:pt x="0" y="5076717"/>
                  <a:pt x="0" y="4082061"/>
                </a:cubicBezTo>
                <a:cubicBezTo>
                  <a:pt x="0" y="2490612"/>
                  <a:pt x="645063" y="1049824"/>
                  <a:pt x="1687988" y="6900"/>
                </a:cubicBezTo>
                <a:close/>
              </a:path>
            </a:pathLst>
          </a:custGeom>
          <a:solidFill>
            <a:schemeClr val="bg1">
              <a:alpha val="49000"/>
            </a:schemeClr>
          </a:solidFill>
          <a:ln w="6350">
            <a:noFill/>
            <a:prstDash val="sysDot"/>
          </a:ln>
          <a:effectLst>
            <a:outerShdw blurRad="254000" algn="ctr" rotWithShape="0">
              <a:prstClr val="black">
                <a:alpha val="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sp>
        <p:nvSpPr>
          <p:cNvPr id="3" name="任意多边形: 形状 2"/>
          <p:cNvSpPr/>
          <p:nvPr/>
        </p:nvSpPr>
        <p:spPr>
          <a:xfrm>
            <a:off x="2399646" y="139047"/>
            <a:ext cx="7392708" cy="6718953"/>
          </a:xfrm>
          <a:custGeom>
            <a:avLst/>
            <a:gdLst>
              <a:gd name="connsiteX0" fmla="*/ 3696354 w 7392708"/>
              <a:gd name="connsiteY0" fmla="*/ 0 h 6718953"/>
              <a:gd name="connsiteX1" fmla="*/ 7392708 w 7392708"/>
              <a:gd name="connsiteY1" fmla="*/ 3696354 h 6718953"/>
              <a:gd name="connsiteX2" fmla="*/ 6047578 w 7392708"/>
              <a:gd name="connsiteY2" fmla="*/ 6548641 h 6718953"/>
              <a:gd name="connsiteX3" fmla="*/ 5819823 w 7392708"/>
              <a:gd name="connsiteY3" fmla="*/ 6718953 h 6718953"/>
              <a:gd name="connsiteX4" fmla="*/ 1572886 w 7392708"/>
              <a:gd name="connsiteY4" fmla="*/ 6718953 h 6718953"/>
              <a:gd name="connsiteX5" fmla="*/ 1345130 w 7392708"/>
              <a:gd name="connsiteY5" fmla="*/ 6548641 h 6718953"/>
              <a:gd name="connsiteX6" fmla="*/ 0 w 7392708"/>
              <a:gd name="connsiteY6" fmla="*/ 3696354 h 6718953"/>
              <a:gd name="connsiteX7" fmla="*/ 3696354 w 7392708"/>
              <a:gd name="connsiteY7" fmla="*/ 0 h 6718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92708" h="6718953">
                <a:moveTo>
                  <a:pt x="3696354" y="0"/>
                </a:moveTo>
                <a:cubicBezTo>
                  <a:pt x="5737794" y="0"/>
                  <a:pt x="7392708" y="1654914"/>
                  <a:pt x="7392708" y="3696354"/>
                </a:cubicBezTo>
                <a:cubicBezTo>
                  <a:pt x="7392708" y="4844664"/>
                  <a:pt x="6869083" y="5870675"/>
                  <a:pt x="6047578" y="6548641"/>
                </a:cubicBezTo>
                <a:lnTo>
                  <a:pt x="5819823" y="6718953"/>
                </a:lnTo>
                <a:lnTo>
                  <a:pt x="1572886" y="6718953"/>
                </a:lnTo>
                <a:lnTo>
                  <a:pt x="1345130" y="6548641"/>
                </a:lnTo>
                <a:cubicBezTo>
                  <a:pt x="523625" y="5870675"/>
                  <a:pt x="0" y="4844664"/>
                  <a:pt x="0" y="3696354"/>
                </a:cubicBezTo>
                <a:cubicBezTo>
                  <a:pt x="0" y="1654914"/>
                  <a:pt x="1654914" y="0"/>
                  <a:pt x="369635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sp>
        <p:nvSpPr>
          <p:cNvPr id="21" name="灯片编号占位符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A9D17-A0D3-409F-BFF9-E5BAE63FEE36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00" y="0"/>
            <a:ext cx="11556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/>
          <p:cNvSpPr/>
          <p:nvPr/>
        </p:nvSpPr>
        <p:spPr>
          <a:xfrm>
            <a:off x="332851" y="0"/>
            <a:ext cx="11526298" cy="6858000"/>
          </a:xfrm>
          <a:custGeom>
            <a:avLst/>
            <a:gdLst>
              <a:gd name="connsiteX0" fmla="*/ 1695224 w 11526298"/>
              <a:gd name="connsiteY0" fmla="*/ 0 h 6858000"/>
              <a:gd name="connsiteX1" fmla="*/ 9831074 w 11526298"/>
              <a:gd name="connsiteY1" fmla="*/ 0 h 6858000"/>
              <a:gd name="connsiteX2" fmla="*/ 9838311 w 11526298"/>
              <a:gd name="connsiteY2" fmla="*/ 6900 h 6858000"/>
              <a:gd name="connsiteX3" fmla="*/ 11526298 w 11526298"/>
              <a:gd name="connsiteY3" fmla="*/ 4082061 h 6858000"/>
              <a:gd name="connsiteX4" fmla="*/ 10830717 w 11526298"/>
              <a:gd name="connsiteY4" fmla="*/ 6829120 h 6858000"/>
              <a:gd name="connsiteX5" fmla="*/ 10814111 w 11526298"/>
              <a:gd name="connsiteY5" fmla="*/ 6858000 h 6858000"/>
              <a:gd name="connsiteX6" fmla="*/ 712187 w 11526298"/>
              <a:gd name="connsiteY6" fmla="*/ 6858000 h 6858000"/>
              <a:gd name="connsiteX7" fmla="*/ 695581 w 11526298"/>
              <a:gd name="connsiteY7" fmla="*/ 6829120 h 6858000"/>
              <a:gd name="connsiteX8" fmla="*/ 0 w 11526298"/>
              <a:gd name="connsiteY8" fmla="*/ 4082061 h 6858000"/>
              <a:gd name="connsiteX9" fmla="*/ 1687988 w 11526298"/>
              <a:gd name="connsiteY9" fmla="*/ 69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526298" h="6858000">
                <a:moveTo>
                  <a:pt x="1695224" y="0"/>
                </a:moveTo>
                <a:lnTo>
                  <a:pt x="9831074" y="0"/>
                </a:lnTo>
                <a:lnTo>
                  <a:pt x="9838311" y="6900"/>
                </a:lnTo>
                <a:cubicBezTo>
                  <a:pt x="10881235" y="1049824"/>
                  <a:pt x="11526298" y="2490612"/>
                  <a:pt x="11526298" y="4082061"/>
                </a:cubicBezTo>
                <a:cubicBezTo>
                  <a:pt x="11526298" y="5076717"/>
                  <a:pt x="11274320" y="6012521"/>
                  <a:pt x="10830717" y="6829120"/>
                </a:cubicBezTo>
                <a:lnTo>
                  <a:pt x="10814111" y="6858000"/>
                </a:lnTo>
                <a:lnTo>
                  <a:pt x="712187" y="6858000"/>
                </a:lnTo>
                <a:lnTo>
                  <a:pt x="695581" y="6829120"/>
                </a:lnTo>
                <a:cubicBezTo>
                  <a:pt x="251978" y="6012521"/>
                  <a:pt x="0" y="5076717"/>
                  <a:pt x="0" y="4082061"/>
                </a:cubicBezTo>
                <a:cubicBezTo>
                  <a:pt x="0" y="2490612"/>
                  <a:pt x="645063" y="1049824"/>
                  <a:pt x="1687988" y="6900"/>
                </a:cubicBezTo>
                <a:close/>
              </a:path>
            </a:pathLst>
          </a:custGeom>
          <a:solidFill>
            <a:schemeClr val="bg1">
              <a:alpha val="49000"/>
            </a:schemeClr>
          </a:solidFill>
          <a:ln w="6350">
            <a:noFill/>
            <a:prstDash val="sysDot"/>
          </a:ln>
          <a:effectLst>
            <a:outerShdw blurRad="254000" algn="ctr" rotWithShape="0">
              <a:prstClr val="black">
                <a:alpha val="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sp>
        <p:nvSpPr>
          <p:cNvPr id="3" name="任意多边形: 形状 2"/>
          <p:cNvSpPr/>
          <p:nvPr/>
        </p:nvSpPr>
        <p:spPr>
          <a:xfrm>
            <a:off x="2399646" y="139047"/>
            <a:ext cx="7392708" cy="6718953"/>
          </a:xfrm>
          <a:custGeom>
            <a:avLst/>
            <a:gdLst>
              <a:gd name="connsiteX0" fmla="*/ 3696354 w 7392708"/>
              <a:gd name="connsiteY0" fmla="*/ 0 h 6718953"/>
              <a:gd name="connsiteX1" fmla="*/ 7392708 w 7392708"/>
              <a:gd name="connsiteY1" fmla="*/ 3696354 h 6718953"/>
              <a:gd name="connsiteX2" fmla="*/ 6047578 w 7392708"/>
              <a:gd name="connsiteY2" fmla="*/ 6548641 h 6718953"/>
              <a:gd name="connsiteX3" fmla="*/ 5819823 w 7392708"/>
              <a:gd name="connsiteY3" fmla="*/ 6718953 h 6718953"/>
              <a:gd name="connsiteX4" fmla="*/ 1572886 w 7392708"/>
              <a:gd name="connsiteY4" fmla="*/ 6718953 h 6718953"/>
              <a:gd name="connsiteX5" fmla="*/ 1345130 w 7392708"/>
              <a:gd name="connsiteY5" fmla="*/ 6548641 h 6718953"/>
              <a:gd name="connsiteX6" fmla="*/ 0 w 7392708"/>
              <a:gd name="connsiteY6" fmla="*/ 3696354 h 6718953"/>
              <a:gd name="connsiteX7" fmla="*/ 3696354 w 7392708"/>
              <a:gd name="connsiteY7" fmla="*/ 0 h 6718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92708" h="6718953">
                <a:moveTo>
                  <a:pt x="3696354" y="0"/>
                </a:moveTo>
                <a:cubicBezTo>
                  <a:pt x="5737794" y="0"/>
                  <a:pt x="7392708" y="1654914"/>
                  <a:pt x="7392708" y="3696354"/>
                </a:cubicBezTo>
                <a:cubicBezTo>
                  <a:pt x="7392708" y="4844664"/>
                  <a:pt x="6869083" y="5870675"/>
                  <a:pt x="6047578" y="6548641"/>
                </a:cubicBezTo>
                <a:lnTo>
                  <a:pt x="5819823" y="6718953"/>
                </a:lnTo>
                <a:lnTo>
                  <a:pt x="1572886" y="6718953"/>
                </a:lnTo>
                <a:lnTo>
                  <a:pt x="1345130" y="6548641"/>
                </a:lnTo>
                <a:cubicBezTo>
                  <a:pt x="523625" y="5870675"/>
                  <a:pt x="0" y="4844664"/>
                  <a:pt x="0" y="3696354"/>
                </a:cubicBezTo>
                <a:cubicBezTo>
                  <a:pt x="0" y="1654914"/>
                  <a:pt x="1654914" y="0"/>
                  <a:pt x="369635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sp>
        <p:nvSpPr>
          <p:cNvPr id="21" name="灯片编号占位符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A9D17-A0D3-409F-BFF9-E5BAE63FEE36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00" y="0"/>
            <a:ext cx="11556365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60805" y="3162300"/>
            <a:ext cx="47358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健康的小零食；去公园玩；看电影等等</a:t>
            </a:r>
            <a:endParaRPr lang="zh-CN" altLang="en-US" sz="1600"/>
          </a:p>
        </p:txBody>
      </p:sp>
      <p:sp>
        <p:nvSpPr>
          <p:cNvPr id="6" name="文本框 5"/>
          <p:cNvSpPr txBox="1"/>
          <p:nvPr/>
        </p:nvSpPr>
        <p:spPr>
          <a:xfrm>
            <a:off x="1487805" y="4937125"/>
            <a:ext cx="47358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周末去游乐场玩；吃一顿麦当劳</a:t>
            </a:r>
            <a:r>
              <a:rPr lang="zh-CN" altLang="en-US" sz="1600"/>
              <a:t>等等</a:t>
            </a:r>
            <a:endParaRPr lang="zh-CN" altLang="en-US" sz="1600"/>
          </a:p>
        </p:txBody>
      </p:sp>
      <p:sp>
        <p:nvSpPr>
          <p:cNvPr id="7" name="文本框 6"/>
          <p:cNvSpPr txBox="1"/>
          <p:nvPr/>
        </p:nvSpPr>
        <p:spPr>
          <a:xfrm>
            <a:off x="1487805" y="6356350"/>
            <a:ext cx="68230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一趟家长陪同且家庭经济</a:t>
            </a:r>
            <a:r>
              <a:rPr lang="zh-CN" altLang="en-US" sz="1600"/>
              <a:t>能支持的小旅游；健康、有用的手表等</a:t>
            </a:r>
            <a:r>
              <a:rPr lang="zh-CN" altLang="en-US" sz="1600"/>
              <a:t>等</a:t>
            </a:r>
            <a:endParaRPr lang="zh-CN" altLang="en-US" sz="1600"/>
          </a:p>
        </p:txBody>
      </p:sp>
      <p:sp>
        <p:nvSpPr>
          <p:cNvPr id="8" name="文本框 7"/>
          <p:cNvSpPr txBox="1"/>
          <p:nvPr/>
        </p:nvSpPr>
        <p:spPr>
          <a:xfrm>
            <a:off x="9124950" y="4227195"/>
            <a:ext cx="3162935" cy="26308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</a:pPr>
            <a:r>
              <a:rPr lang="zh-CN" altLang="en-US" dirty="0">
                <a:sym typeface="+mn-ea"/>
              </a:rPr>
              <a:t>奖励的</a:t>
            </a:r>
            <a:r>
              <a:rPr lang="zh-CN" altLang="en-US" dirty="0">
                <a:sym typeface="+mn-ea"/>
              </a:rPr>
              <a:t>特点：</a:t>
            </a:r>
            <a:endParaRPr lang="zh-CN" altLang="en-US" dirty="0"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dirty="0">
                <a:sym typeface="+mn-ea"/>
              </a:rPr>
              <a:t>喜欢</a:t>
            </a:r>
            <a:endParaRPr lang="zh-CN" altLang="en-US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dirty="0">
                <a:sym typeface="+mn-ea"/>
              </a:rPr>
              <a:t>和目标不打架</a:t>
            </a:r>
            <a:endParaRPr lang="zh-CN" altLang="en-US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dirty="0">
                <a:sym typeface="+mn-ea"/>
              </a:rPr>
              <a:t>小目标配小奖励</a:t>
            </a:r>
            <a:endParaRPr lang="zh-CN" altLang="en-US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dirty="0">
                <a:sym typeface="+mn-ea"/>
              </a:rPr>
              <a:t>坚持更久再换更大的奖励</a:t>
            </a:r>
            <a:endParaRPr lang="zh-CN" altLang="en-US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dirty="0">
                <a:sym typeface="+mn-ea"/>
              </a:rPr>
              <a:t>最好能及时获得</a:t>
            </a:r>
            <a:endParaRPr lang="zh-CN" altLang="en-US" dirty="0">
              <a:solidFill>
                <a:schemeClr val="tx1"/>
              </a:solidFill>
            </a:endParaRPr>
          </a:p>
          <a:p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6" name="标题 1"/>
          <p:cNvSpPr txBox="1"/>
          <p:nvPr/>
        </p:nvSpPr>
        <p:spPr>
          <a:xfrm>
            <a:off x="442913" y="243569"/>
            <a:ext cx="9056851" cy="617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accent1"/>
                </a:solidFill>
                <a:latin typeface="+mn-lt"/>
                <a:ea typeface="+mn-ea"/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四、把它变成一个聪明的小目标</a:t>
            </a: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528706" y="867990"/>
            <a:ext cx="2433027" cy="0"/>
            <a:chOff x="7460343" y="1311756"/>
            <a:chExt cx="2433027" cy="0"/>
          </a:xfrm>
        </p:grpSpPr>
        <p:cxnSp>
          <p:nvCxnSpPr>
            <p:cNvPr id="68" name="直接连接符 67"/>
            <p:cNvCxnSpPr/>
            <p:nvPr/>
          </p:nvCxnSpPr>
          <p:spPr>
            <a:xfrm>
              <a:off x="7460343" y="1311756"/>
              <a:ext cx="243302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>
              <a:off x="7460343" y="1311756"/>
              <a:ext cx="58971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/>
        </p:nvSpPr>
        <p:spPr>
          <a:xfrm>
            <a:off x="591185" y="744855"/>
            <a:ext cx="10402570" cy="2312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例子</a:t>
            </a:r>
            <a:r>
              <a:rPr lang="en-US" altLang="zh-CN" sz="2000" dirty="0">
                <a:solidFill>
                  <a:schemeClr val="tx1"/>
                </a:solidFill>
              </a:rPr>
              <a:t>1</a:t>
            </a:r>
            <a:r>
              <a:rPr lang="zh-CN" altLang="en-US" sz="2000" dirty="0">
                <a:solidFill>
                  <a:schemeClr val="tx1"/>
                </a:solidFill>
              </a:rPr>
              <a:t>：</a:t>
            </a:r>
            <a:endParaRPr lang="zh-CN" altLang="en-US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目标：在接下来</a:t>
            </a:r>
            <a:r>
              <a:rPr lang="en-US" altLang="zh-CN" sz="2000" dirty="0">
                <a:solidFill>
                  <a:schemeClr val="tx1"/>
                </a:solidFill>
              </a:rPr>
              <a:t>7</a:t>
            </a:r>
            <a:r>
              <a:rPr lang="zh-CN" altLang="en-US" sz="2000" dirty="0">
                <a:solidFill>
                  <a:schemeClr val="tx1"/>
                </a:solidFill>
              </a:rPr>
              <a:t>天里，我每天晚饭后</a:t>
            </a:r>
            <a:r>
              <a:rPr lang="en-US" altLang="zh-CN" sz="2000" dirty="0">
                <a:solidFill>
                  <a:schemeClr val="tx1"/>
                </a:solidFill>
              </a:rPr>
              <a:t>7</a:t>
            </a:r>
            <a:r>
              <a:rPr lang="zh-CN" altLang="en-US" sz="2000" dirty="0">
                <a:solidFill>
                  <a:schemeClr val="tx1"/>
                </a:solidFill>
              </a:rPr>
              <a:t>点先写数学</a:t>
            </a:r>
            <a:r>
              <a:rPr lang="zh-CN" altLang="en-US" sz="2000" dirty="0">
                <a:solidFill>
                  <a:schemeClr val="tx1"/>
                </a:solidFill>
              </a:rPr>
              <a:t>口算作业</a:t>
            </a:r>
            <a:r>
              <a:rPr lang="en-US" altLang="zh-CN" sz="2000" dirty="0">
                <a:solidFill>
                  <a:schemeClr val="tx1"/>
                </a:solidFill>
              </a:rPr>
              <a:t>10</a:t>
            </a:r>
            <a:r>
              <a:rPr lang="zh-CN" altLang="en-US" sz="2000" dirty="0">
                <a:solidFill>
                  <a:schemeClr val="tx1"/>
                </a:solidFill>
              </a:rPr>
              <a:t>分钟。</a:t>
            </a:r>
            <a:endParaRPr lang="zh-CN" altLang="en-US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奖励：</a:t>
            </a:r>
            <a:endParaRPr lang="zh-CN" altLang="en-US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做到</a:t>
            </a:r>
            <a:r>
              <a:rPr lang="en-US" altLang="zh-CN" sz="2000" dirty="0">
                <a:solidFill>
                  <a:schemeClr val="tx1"/>
                </a:solidFill>
              </a:rPr>
              <a:t>1</a:t>
            </a:r>
            <a:r>
              <a:rPr lang="zh-CN" altLang="en-US" sz="2000" dirty="0">
                <a:solidFill>
                  <a:schemeClr val="tx1"/>
                </a:solidFill>
              </a:rPr>
              <a:t>次：贴</a:t>
            </a:r>
            <a:r>
              <a:rPr lang="en-US" altLang="zh-CN" sz="2000" dirty="0">
                <a:solidFill>
                  <a:schemeClr val="tx1"/>
                </a:solidFill>
              </a:rPr>
              <a:t>1</a:t>
            </a:r>
            <a:r>
              <a:rPr lang="zh-CN" altLang="en-US" sz="2000" dirty="0">
                <a:solidFill>
                  <a:schemeClr val="tx1"/>
                </a:solidFill>
              </a:rPr>
              <a:t>张贴纸</a:t>
            </a:r>
            <a:endParaRPr lang="zh-CN" altLang="en-US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做到</a:t>
            </a:r>
            <a:r>
              <a:rPr lang="en-US" altLang="zh-CN" sz="2000" dirty="0">
                <a:solidFill>
                  <a:schemeClr val="tx1"/>
                </a:solidFill>
              </a:rPr>
              <a:t>5</a:t>
            </a:r>
            <a:r>
              <a:rPr lang="zh-CN" altLang="en-US" sz="2000" dirty="0">
                <a:solidFill>
                  <a:schemeClr val="tx1"/>
                </a:solidFill>
              </a:rPr>
              <a:t>天：周末选一个喜欢的小活动</a:t>
            </a:r>
            <a:endParaRPr lang="zh-CN" altLang="en-US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坚持</a:t>
            </a:r>
            <a:r>
              <a:rPr lang="en-US" altLang="zh-CN" sz="2000" dirty="0">
                <a:solidFill>
                  <a:schemeClr val="tx1"/>
                </a:solidFill>
              </a:rPr>
              <a:t>2</a:t>
            </a:r>
            <a:r>
              <a:rPr lang="zh-CN" altLang="en-US" sz="2000" dirty="0">
                <a:solidFill>
                  <a:schemeClr val="tx1"/>
                </a:solidFill>
              </a:rPr>
              <a:t>周：买一个喜欢的小文具</a:t>
            </a:r>
            <a:endParaRPr lang="zh-CN" altLang="en-US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endParaRPr lang="zh-CN" altLang="en-US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例子</a:t>
            </a:r>
            <a:r>
              <a:rPr lang="en-US" altLang="zh-CN" sz="2000" dirty="0">
                <a:solidFill>
                  <a:schemeClr val="tx1"/>
                </a:solidFill>
              </a:rPr>
              <a:t>2</a:t>
            </a:r>
            <a:r>
              <a:rPr lang="zh-CN" altLang="en-US" sz="2000" dirty="0">
                <a:solidFill>
                  <a:schemeClr val="tx1"/>
                </a:solidFill>
              </a:rPr>
              <a:t>：</a:t>
            </a:r>
            <a:endParaRPr lang="zh-CN" altLang="en-US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目标：在接下来</a:t>
            </a:r>
            <a:r>
              <a:rPr lang="en-US" altLang="zh-CN" sz="2000" dirty="0">
                <a:solidFill>
                  <a:schemeClr val="tx1"/>
                </a:solidFill>
              </a:rPr>
              <a:t>7</a:t>
            </a:r>
            <a:r>
              <a:rPr lang="zh-CN" altLang="en-US" sz="2000" dirty="0">
                <a:solidFill>
                  <a:schemeClr val="tx1"/>
                </a:solidFill>
              </a:rPr>
              <a:t>天里，我睡前把手机放到书桌上，不放床边。</a:t>
            </a:r>
            <a:endParaRPr lang="en-US" altLang="zh-CN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奖励：</a:t>
            </a:r>
            <a:endParaRPr lang="en-US" altLang="zh-CN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做到</a:t>
            </a:r>
            <a:r>
              <a:rPr lang="en-US" altLang="zh-CN" sz="2000" dirty="0">
                <a:solidFill>
                  <a:schemeClr val="tx1"/>
                </a:solidFill>
              </a:rPr>
              <a:t>1</a:t>
            </a:r>
            <a:r>
              <a:rPr lang="zh-CN" altLang="en-US" sz="2000" dirty="0">
                <a:solidFill>
                  <a:schemeClr val="tx1"/>
                </a:solidFill>
              </a:rPr>
              <a:t>次：睡前选一个自己喜欢的放松活动</a:t>
            </a:r>
            <a:endParaRPr lang="zh-CN" altLang="en-US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一周做到</a:t>
            </a:r>
            <a:r>
              <a:rPr lang="en-US" altLang="zh-CN" sz="2000" dirty="0">
                <a:solidFill>
                  <a:schemeClr val="tx1"/>
                </a:solidFill>
              </a:rPr>
              <a:t>5</a:t>
            </a:r>
            <a:r>
              <a:rPr lang="zh-CN" altLang="en-US" sz="2000" dirty="0">
                <a:solidFill>
                  <a:schemeClr val="tx1"/>
                </a:solidFill>
              </a:rPr>
              <a:t>天：周末多</a:t>
            </a:r>
            <a:r>
              <a:rPr lang="en-US" altLang="zh-CN" sz="2000" dirty="0">
                <a:solidFill>
                  <a:schemeClr val="tx1"/>
                </a:solidFill>
              </a:rPr>
              <a:t>30</a:t>
            </a:r>
            <a:r>
              <a:rPr lang="zh-CN" altLang="en-US" sz="2000" dirty="0">
                <a:solidFill>
                  <a:schemeClr val="tx1"/>
                </a:solidFill>
              </a:rPr>
              <a:t>分钟自由活动</a:t>
            </a:r>
            <a:endParaRPr lang="zh-CN" altLang="en-US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连续</a:t>
            </a:r>
            <a:r>
              <a:rPr lang="en-US" altLang="zh-CN" sz="2000" dirty="0">
                <a:solidFill>
                  <a:schemeClr val="tx1"/>
                </a:solidFill>
              </a:rPr>
              <a:t>2</a:t>
            </a:r>
            <a:r>
              <a:rPr lang="zh-CN" altLang="en-US" sz="2000" dirty="0">
                <a:solidFill>
                  <a:schemeClr val="tx1"/>
                </a:solidFill>
              </a:rPr>
              <a:t>周做到：安排一次喜欢的外出活动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6" name="标题 1"/>
          <p:cNvSpPr txBox="1"/>
          <p:nvPr/>
        </p:nvSpPr>
        <p:spPr>
          <a:xfrm>
            <a:off x="442913" y="243569"/>
            <a:ext cx="9056851" cy="617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accent1"/>
                </a:solidFill>
                <a:latin typeface="+mn-lt"/>
                <a:ea typeface="+mn-ea"/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四、把它变成一个聪明的小目标</a:t>
            </a: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528706" y="867990"/>
            <a:ext cx="2433027" cy="0"/>
            <a:chOff x="7460343" y="1311756"/>
            <a:chExt cx="2433027" cy="0"/>
          </a:xfrm>
        </p:grpSpPr>
        <p:cxnSp>
          <p:nvCxnSpPr>
            <p:cNvPr id="68" name="直接连接符 67"/>
            <p:cNvCxnSpPr/>
            <p:nvPr/>
          </p:nvCxnSpPr>
          <p:spPr>
            <a:xfrm>
              <a:off x="7460343" y="1311756"/>
              <a:ext cx="243302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>
              <a:off x="7460343" y="1311756"/>
              <a:ext cx="58971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/>
        </p:nvSpPr>
        <p:spPr>
          <a:xfrm>
            <a:off x="591185" y="1205230"/>
            <a:ext cx="10402570" cy="2312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我的目标</a:t>
            </a:r>
            <a:r>
              <a:rPr lang="en-US" altLang="zh-CN" sz="2000" dirty="0">
                <a:solidFill>
                  <a:schemeClr val="tx1"/>
                </a:solidFill>
              </a:rPr>
              <a:t> + </a:t>
            </a:r>
            <a:r>
              <a:rPr lang="zh-CN" altLang="en-US" sz="2000" dirty="0">
                <a:solidFill>
                  <a:schemeClr val="tx1"/>
                </a:solidFill>
              </a:rPr>
              <a:t>我的奖励</a:t>
            </a:r>
            <a:endParaRPr lang="zh-CN" altLang="en-US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我的小目标：</a:t>
            </a:r>
            <a:r>
              <a:rPr lang="en-US" altLang="zh-CN" sz="2000" dirty="0">
                <a:solidFill>
                  <a:schemeClr val="tx1"/>
                </a:solidFill>
              </a:rPr>
              <a:t>________</a:t>
            </a:r>
            <a:endParaRPr lang="en-US" altLang="zh-CN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如果我完成</a:t>
            </a:r>
            <a:r>
              <a:rPr lang="en-US" altLang="zh-CN" sz="2000" dirty="0">
                <a:solidFill>
                  <a:schemeClr val="tx1"/>
                </a:solidFill>
              </a:rPr>
              <a:t>1</a:t>
            </a:r>
            <a:r>
              <a:rPr lang="zh-CN" altLang="en-US" sz="2000" dirty="0">
                <a:solidFill>
                  <a:schemeClr val="tx1"/>
                </a:solidFill>
              </a:rPr>
              <a:t>次，我奖励自己：</a:t>
            </a:r>
            <a:r>
              <a:rPr lang="en-US" altLang="zh-CN" sz="2000" dirty="0">
                <a:solidFill>
                  <a:schemeClr val="tx1"/>
                </a:solidFill>
              </a:rPr>
              <a:t>________</a:t>
            </a:r>
            <a:endParaRPr lang="en-US" altLang="zh-CN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如果我坚持</a:t>
            </a:r>
            <a:r>
              <a:rPr lang="en-US" altLang="zh-CN" sz="2000" dirty="0">
                <a:solidFill>
                  <a:schemeClr val="tx1"/>
                </a:solidFill>
              </a:rPr>
              <a:t>1</a:t>
            </a:r>
            <a:r>
              <a:rPr lang="zh-CN" altLang="en-US" sz="2000" dirty="0">
                <a:solidFill>
                  <a:schemeClr val="tx1"/>
                </a:solidFill>
              </a:rPr>
              <a:t>周，我奖励自己：</a:t>
            </a:r>
            <a:r>
              <a:rPr lang="en-US" altLang="zh-CN" sz="2000" dirty="0">
                <a:solidFill>
                  <a:schemeClr val="tx1"/>
                </a:solidFill>
              </a:rPr>
              <a:t>________</a:t>
            </a:r>
            <a:endParaRPr lang="en-US" altLang="zh-CN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如果我坚持更久，我奖励自己：</a:t>
            </a:r>
            <a:r>
              <a:rPr lang="en-US" altLang="zh-CN" sz="2000" dirty="0">
                <a:solidFill>
                  <a:schemeClr val="tx1"/>
                </a:solidFill>
              </a:rPr>
              <a:t>________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pic>
        <p:nvPicPr>
          <p:cNvPr id="3" name="图片 2" descr="摄图网_701176459_奔跑自拍的卡通儿童元素(非企业商用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4975" y="868045"/>
            <a:ext cx="3837305" cy="511683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102102" y="1696052"/>
            <a:ext cx="2040890" cy="221488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algn="l"/>
            <a:r>
              <a:rPr kumimoji="1" lang="en-US" altLang="zh-CN" sz="13800" b="1" dirty="0">
                <a:gradFill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100000">
                      <a:schemeClr val="accent3">
                        <a:lumMod val="20000"/>
                        <a:lumOff val="80000"/>
                        <a:alpha val="0"/>
                      </a:schemeClr>
                    </a:gs>
                  </a:gsLst>
                  <a:lin ang="5400000" scaled="1"/>
                </a:gradFill>
              </a:rPr>
              <a:t>05</a:t>
            </a:r>
            <a:endParaRPr kumimoji="1" lang="zh-CN" altLang="en-US" sz="13800" b="1" dirty="0">
              <a:gradFill>
                <a:gsLst>
                  <a:gs pos="0">
                    <a:schemeClr val="accent3">
                      <a:lumMod val="60000"/>
                      <a:lumOff val="40000"/>
                    </a:schemeClr>
                  </a:gs>
                  <a:gs pos="100000">
                    <a:schemeClr val="accent3">
                      <a:lumMod val="20000"/>
                      <a:lumOff val="80000"/>
                      <a:alpha val="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9" name="文本占位符 39"/>
          <p:cNvSpPr txBox="1"/>
          <p:nvPr/>
        </p:nvSpPr>
        <p:spPr>
          <a:xfrm>
            <a:off x="3078999" y="3028846"/>
            <a:ext cx="6034004" cy="883197"/>
          </a:xfrm>
          <a:prstGeom prst="rect">
            <a:avLst/>
          </a:prstGeom>
        </p:spPr>
        <p:txBody>
          <a:bodyPr lIns="0" tIns="0" rIns="0" bIns="0" anchor="ctr" anchorCtr="0">
            <a:normAutofit fontScale="9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dist">
              <a:buNone/>
            </a:pPr>
            <a:r>
              <a:rPr lang="zh-CN" altLang="en-US" sz="6000" b="1" dirty="0">
                <a:solidFill>
                  <a:schemeClr val="accent1"/>
                </a:solidFill>
              </a:rPr>
              <a:t>跨出第一步</a:t>
            </a:r>
            <a:endParaRPr lang="zh-CN" altLang="en-US" sz="60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6" name="标题 1"/>
          <p:cNvSpPr txBox="1"/>
          <p:nvPr/>
        </p:nvSpPr>
        <p:spPr>
          <a:xfrm>
            <a:off x="442913" y="243569"/>
            <a:ext cx="9056851" cy="617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accent1"/>
                </a:solidFill>
                <a:latin typeface="+mn-lt"/>
                <a:ea typeface="+mn-ea"/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五、</a:t>
            </a:r>
            <a:r>
              <a:rPr lang="zh-CN" altLang="en-US" dirty="0"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迈出第一步</a:t>
            </a: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528706" y="867990"/>
            <a:ext cx="2433027" cy="0"/>
            <a:chOff x="7460343" y="1311756"/>
            <a:chExt cx="2433027" cy="0"/>
          </a:xfrm>
        </p:grpSpPr>
        <p:cxnSp>
          <p:nvCxnSpPr>
            <p:cNvPr id="68" name="直接连接符 67"/>
            <p:cNvCxnSpPr/>
            <p:nvPr/>
          </p:nvCxnSpPr>
          <p:spPr>
            <a:xfrm>
              <a:off x="7460343" y="1311756"/>
              <a:ext cx="243302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>
              <a:off x="7460343" y="1311756"/>
              <a:ext cx="58971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/>
        </p:nvSpPr>
        <p:spPr>
          <a:xfrm>
            <a:off x="591185" y="1205230"/>
            <a:ext cx="10402570" cy="5797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很多时候，改变最难的，是</a:t>
            </a:r>
            <a:r>
              <a:rPr lang="en-US" altLang="zh-CN" sz="2000" dirty="0"/>
              <a:t>“</a:t>
            </a:r>
            <a:r>
              <a:rPr lang="zh-CN" altLang="en-US" sz="2000" dirty="0"/>
              <a:t>开始</a:t>
            </a:r>
            <a:r>
              <a:rPr lang="en-US" altLang="zh-CN" sz="2000" dirty="0"/>
              <a:t>”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endParaRPr lang="en-US" altLang="zh-CN" sz="2000" dirty="0">
              <a:solidFill>
                <a:srgbClr val="FF0000"/>
              </a:solidFill>
            </a:endParaRPr>
          </a:p>
        </p:txBody>
      </p:sp>
      <p:pic>
        <p:nvPicPr>
          <p:cNvPr id="3" name="图片 2" descr="摄图网_701180548_疑惑思考卡通小男孩元素(非企业商用)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800" y="1785620"/>
            <a:ext cx="4770755" cy="47707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828415" y="2390775"/>
            <a:ext cx="1840865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r>
              <a:rPr lang="zh-CN" altLang="en-US" dirty="0">
                <a:ln/>
                <a:solidFill>
                  <a:schemeClr val="accent4"/>
                </a:solidFill>
                <a:effectLst/>
                <a:sym typeface="+mn-ea"/>
              </a:rPr>
              <a:t>什么时候开始？</a:t>
            </a:r>
            <a:endParaRPr lang="zh-CN" altLang="en-US" dirty="0">
              <a:ln/>
              <a:solidFill>
                <a:schemeClr val="accent4"/>
              </a:solidFill>
              <a:effectLst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90420" y="3578860"/>
            <a:ext cx="18408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sym typeface="+mn-ea"/>
              </a:rPr>
              <a:t>从哪里开始？</a:t>
            </a:r>
            <a:endParaRPr lang="zh-CN" altLang="en-US" dirty="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883400" y="1785620"/>
            <a:ext cx="18408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  <a:alpha val="100000"/>
                      </a:schemeClr>
                    </a:gs>
                  </a:gsLst>
                  <a:lin ang="2700000" scaled="0"/>
                </a:gradFill>
                <a:effectLst/>
                <a:sym typeface="+mn-ea"/>
              </a:rPr>
              <a:t>怎么开始？</a:t>
            </a:r>
            <a:endParaRPr lang="zh-CN" altLang="en-US" dirty="0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  <a:alpha val="100000"/>
                    </a:schemeClr>
                  </a:gs>
                </a:gsLst>
                <a:lin ang="2700000" scaled="0"/>
              </a:gradFill>
              <a:effectLst/>
              <a:sym typeface="+mn-e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6" name="标题 1"/>
          <p:cNvSpPr txBox="1"/>
          <p:nvPr/>
        </p:nvSpPr>
        <p:spPr>
          <a:xfrm>
            <a:off x="442913" y="243569"/>
            <a:ext cx="9056851" cy="617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accent1"/>
                </a:solidFill>
                <a:latin typeface="+mn-lt"/>
                <a:ea typeface="+mn-ea"/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五、</a:t>
            </a:r>
            <a:r>
              <a:rPr lang="zh-CN" altLang="en-US" dirty="0"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迈出第一步</a:t>
            </a: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528706" y="867990"/>
            <a:ext cx="2433027" cy="0"/>
            <a:chOff x="7460343" y="1311756"/>
            <a:chExt cx="2433027" cy="0"/>
          </a:xfrm>
        </p:grpSpPr>
        <p:cxnSp>
          <p:nvCxnSpPr>
            <p:cNvPr id="68" name="直接连接符 67"/>
            <p:cNvCxnSpPr/>
            <p:nvPr/>
          </p:nvCxnSpPr>
          <p:spPr>
            <a:xfrm>
              <a:off x="7460343" y="1311756"/>
              <a:ext cx="243302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>
              <a:off x="7460343" y="1311756"/>
              <a:ext cx="58971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/>
        </p:nvSpPr>
        <p:spPr>
          <a:xfrm>
            <a:off x="591185" y="1205230"/>
            <a:ext cx="4547870" cy="2312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改变</a:t>
            </a:r>
            <a:r>
              <a:rPr lang="zh-CN" altLang="en-US" sz="2000" dirty="0"/>
              <a:t>的勇气，从第一小步开始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en-US" altLang="zh-CN" sz="2000" dirty="0"/>
              <a:t>                      </a:t>
            </a:r>
            <a:r>
              <a:rPr lang="zh-CN" altLang="en-US" sz="2000" dirty="0"/>
              <a:t>写作业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endParaRPr lang="zh-CN" altLang="en-US" sz="2000" dirty="0"/>
          </a:p>
          <a:p>
            <a:pPr indent="0" algn="ctr" fontAlgn="auto">
              <a:lnSpc>
                <a:spcPct val="150000"/>
              </a:lnSpc>
            </a:pPr>
            <a:r>
              <a:rPr lang="zh-CN" altLang="en-US" sz="2000" dirty="0"/>
              <a:t>今天晚饭后，大概</a:t>
            </a:r>
            <a:r>
              <a:rPr lang="en-US" altLang="zh-CN" sz="2000" dirty="0"/>
              <a:t>7</a:t>
            </a:r>
            <a:r>
              <a:rPr lang="zh-CN" altLang="en-US" sz="2000" dirty="0"/>
              <a:t>点，我先写</a:t>
            </a:r>
            <a:r>
              <a:rPr lang="en-US" altLang="zh-CN" sz="2000" dirty="0"/>
              <a:t>5</a:t>
            </a:r>
            <a:r>
              <a:rPr lang="zh-CN" altLang="en-US" sz="2000" dirty="0"/>
              <a:t>分钟的语文</a:t>
            </a:r>
            <a:r>
              <a:rPr lang="zh-CN" altLang="en-US" sz="2000" dirty="0"/>
              <a:t>抄写作业。</a:t>
            </a:r>
            <a:endParaRPr lang="en-US" altLang="zh-CN" sz="2000" dirty="0"/>
          </a:p>
          <a:p>
            <a:pPr indent="0" fontAlgn="auto">
              <a:lnSpc>
                <a:spcPct val="150000"/>
              </a:lnSpc>
            </a:pPr>
            <a:endParaRPr lang="en-US" altLang="zh-CN" sz="2000" dirty="0"/>
          </a:p>
          <a:p>
            <a:pPr indent="0" fontAlgn="auto">
              <a:lnSpc>
                <a:spcPct val="150000"/>
              </a:lnSpc>
            </a:pPr>
            <a:r>
              <a:rPr lang="en-US" altLang="zh-CN" sz="2000" dirty="0"/>
              <a:t>                </a:t>
            </a:r>
            <a:r>
              <a:rPr lang="zh-CN" altLang="en-US" sz="2000" dirty="0"/>
              <a:t>减少手机使用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endParaRPr lang="zh-CN" altLang="en-US" sz="2000" dirty="0"/>
          </a:p>
          <a:p>
            <a:pPr indent="0" algn="ctr" fontAlgn="auto">
              <a:lnSpc>
                <a:spcPct val="150000"/>
              </a:lnSpc>
            </a:pPr>
            <a:r>
              <a:rPr lang="zh-CN" altLang="en-US" sz="2000" dirty="0"/>
              <a:t>今天晚上吃完饭，我想玩手机的话我就先到小区散步</a:t>
            </a:r>
            <a:r>
              <a:rPr lang="en-US" altLang="zh-CN" sz="2000" dirty="0"/>
              <a:t>10</a:t>
            </a:r>
            <a:r>
              <a:rPr lang="zh-CN" altLang="en-US" sz="2000" dirty="0"/>
              <a:t>分钟</a:t>
            </a:r>
            <a:endParaRPr lang="en-US" altLang="zh-CN" sz="2000" dirty="0"/>
          </a:p>
          <a:p>
            <a:pPr indent="0" fontAlgn="auto">
              <a:lnSpc>
                <a:spcPct val="150000"/>
              </a:lnSpc>
            </a:pPr>
            <a:endParaRPr lang="en-US" altLang="zh-CN" sz="2000" dirty="0">
              <a:solidFill>
                <a:srgbClr val="FF0000"/>
              </a:solidFill>
            </a:endParaRPr>
          </a:p>
        </p:txBody>
      </p:sp>
      <p:pic>
        <p:nvPicPr>
          <p:cNvPr id="5" name="图片 4" descr="摄图网_701172007_3D卡通男孩坐纸飞机元素(非企业商用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455" y="0"/>
            <a:ext cx="5143500" cy="6858000"/>
          </a:xfrm>
          <a:prstGeom prst="rect">
            <a:avLst/>
          </a:prstGeom>
        </p:spPr>
      </p:pic>
      <p:sp>
        <p:nvSpPr>
          <p:cNvPr id="6" name="下箭头 5"/>
          <p:cNvSpPr/>
          <p:nvPr/>
        </p:nvSpPr>
        <p:spPr>
          <a:xfrm flipH="1">
            <a:off x="2531745" y="2724785"/>
            <a:ext cx="221615" cy="320675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下箭头 6"/>
          <p:cNvSpPr/>
          <p:nvPr/>
        </p:nvSpPr>
        <p:spPr>
          <a:xfrm flipH="1">
            <a:off x="2437130" y="5026025"/>
            <a:ext cx="221615" cy="320675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102102" y="1696052"/>
            <a:ext cx="2060821" cy="2215991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algn="l"/>
            <a:r>
              <a:rPr kumimoji="1" lang="en-US" altLang="zh-CN" sz="13800" b="1" dirty="0">
                <a:gradFill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100000">
                      <a:schemeClr val="accent3">
                        <a:lumMod val="20000"/>
                        <a:lumOff val="80000"/>
                        <a:alpha val="0"/>
                      </a:schemeClr>
                    </a:gs>
                  </a:gsLst>
                  <a:lin ang="5400000" scaled="1"/>
                </a:gradFill>
              </a:rPr>
              <a:t>01</a:t>
            </a:r>
            <a:endParaRPr kumimoji="1" lang="zh-CN" altLang="en-US" sz="13800" b="1" dirty="0">
              <a:gradFill>
                <a:gsLst>
                  <a:gs pos="0">
                    <a:schemeClr val="accent3">
                      <a:lumMod val="60000"/>
                      <a:lumOff val="40000"/>
                    </a:schemeClr>
                  </a:gs>
                  <a:gs pos="100000">
                    <a:schemeClr val="accent3">
                      <a:lumMod val="20000"/>
                      <a:lumOff val="80000"/>
                      <a:alpha val="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9" name="文本占位符 39"/>
          <p:cNvSpPr txBox="1"/>
          <p:nvPr/>
        </p:nvSpPr>
        <p:spPr>
          <a:xfrm>
            <a:off x="2277745" y="3028950"/>
            <a:ext cx="7571105" cy="883285"/>
          </a:xfrm>
          <a:prstGeom prst="rect">
            <a:avLst/>
          </a:prstGeom>
        </p:spPr>
        <p:txBody>
          <a:bodyPr lIns="0" tIns="0" rIns="0" bIns="0" anchor="ctr" anchorCtr="0">
            <a:normAutofit fontScale="9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dist">
              <a:buNone/>
            </a:pPr>
            <a:r>
              <a:rPr lang="zh-CN" altLang="en-US" sz="6000" b="1" dirty="0">
                <a:solidFill>
                  <a:schemeClr val="accent1"/>
                </a:solidFill>
              </a:rPr>
              <a:t>看不见的</a:t>
            </a:r>
            <a:r>
              <a:rPr lang="zh-CN" altLang="en-US" sz="6000" b="1" dirty="0">
                <a:solidFill>
                  <a:schemeClr val="accent1"/>
                </a:solidFill>
              </a:rPr>
              <a:t>情绪</a:t>
            </a:r>
            <a:endParaRPr lang="zh-CN" altLang="en-US" sz="60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6" name="标题 1"/>
          <p:cNvSpPr txBox="1"/>
          <p:nvPr/>
        </p:nvSpPr>
        <p:spPr>
          <a:xfrm>
            <a:off x="442913" y="243569"/>
            <a:ext cx="9056851" cy="617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accent1"/>
                </a:solidFill>
                <a:latin typeface="+mn-lt"/>
                <a:ea typeface="+mn-ea"/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五、</a:t>
            </a:r>
            <a:r>
              <a:rPr lang="zh-CN" altLang="en-US" dirty="0"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迈出第一步</a:t>
            </a: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528706" y="867990"/>
            <a:ext cx="2433027" cy="0"/>
            <a:chOff x="7460343" y="1311756"/>
            <a:chExt cx="2433027" cy="0"/>
          </a:xfrm>
        </p:grpSpPr>
        <p:cxnSp>
          <p:nvCxnSpPr>
            <p:cNvPr id="68" name="直接连接符 67"/>
            <p:cNvCxnSpPr/>
            <p:nvPr/>
          </p:nvCxnSpPr>
          <p:spPr>
            <a:xfrm>
              <a:off x="7460343" y="1311756"/>
              <a:ext cx="243302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>
              <a:off x="7460343" y="1311756"/>
              <a:ext cx="58971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/>
        </p:nvSpPr>
        <p:spPr>
          <a:xfrm>
            <a:off x="591185" y="1205230"/>
            <a:ext cx="9490075" cy="2312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ln w="15875"/>
                <a:gradFill>
                  <a:gsLst>
                    <a:gs pos="0">
                      <a:schemeClr val="accent1">
                        <a:lumOff val="-19999"/>
                        <a:satOff val="20000"/>
                        <a:lumOff val="-19999"/>
                      </a:schemeClr>
                    </a:gs>
                    <a:gs pos="100000">
                      <a:schemeClr val="accent1">
                        <a:lumOff val="15000"/>
                        <a:satOff val="-14999"/>
                        <a:lumOff val="15000"/>
                      </a:schemeClr>
                    </a:gs>
                  </a:gsLst>
                  <a:lin ang="0" scaled="0"/>
                </a:gradFill>
                <a:effectLst/>
              </a:rPr>
              <a:t>不需要太大</a:t>
            </a:r>
            <a:endParaRPr lang="zh-CN" altLang="en-US" sz="2000" dirty="0">
              <a:ln w="15875"/>
              <a:gradFill>
                <a:gsLst>
                  <a:gs pos="0">
                    <a:schemeClr val="accent1">
                      <a:lumOff val="-19999"/>
                      <a:satOff val="20000"/>
                      <a:lumOff val="-19999"/>
                    </a:schemeClr>
                  </a:gs>
                  <a:gs pos="100000">
                    <a:schemeClr val="accent1">
                      <a:lumOff val="15000"/>
                      <a:satOff val="-14999"/>
                      <a:lumOff val="15000"/>
                    </a:schemeClr>
                  </a:gs>
                </a:gsLst>
                <a:lin ang="0" scaled="0"/>
              </a:gradFill>
              <a:effectLst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  <a:alpha val="100000"/>
                      </a:schemeClr>
                    </a:gs>
                  </a:gsLst>
                  <a:lin ang="2700000" scaled="0"/>
                </a:gradFill>
                <a:effectLst/>
              </a:rPr>
              <a:t>越小，越容易开始</a:t>
            </a:r>
            <a:endParaRPr lang="zh-CN" altLang="en-US" sz="2000" dirty="0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  <a:alpha val="100000"/>
                    </a:schemeClr>
                  </a:gs>
                </a:gsLst>
                <a:lin ang="2700000" scaled="0"/>
              </a:gradFill>
              <a:effectLst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比如：</a:t>
            </a:r>
            <a:endParaRPr lang="zh-CN" altLang="en-US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我先试</a:t>
            </a:r>
            <a:r>
              <a:rPr lang="en-US" altLang="zh-CN" sz="2000" dirty="0">
                <a:solidFill>
                  <a:schemeClr val="tx1"/>
                </a:solidFill>
              </a:rPr>
              <a:t>1</a:t>
            </a:r>
            <a:r>
              <a:rPr lang="zh-CN" altLang="en-US" sz="2000" dirty="0">
                <a:solidFill>
                  <a:schemeClr val="tx1"/>
                </a:solidFill>
              </a:rPr>
              <a:t>次</a:t>
            </a:r>
            <a:endParaRPr lang="zh-CN" altLang="en-US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我先做</a:t>
            </a:r>
            <a:r>
              <a:rPr lang="en-US" altLang="zh-CN" sz="2000" dirty="0">
                <a:solidFill>
                  <a:schemeClr val="tx1"/>
                </a:solidFill>
              </a:rPr>
              <a:t>5</a:t>
            </a:r>
            <a:r>
              <a:rPr lang="zh-CN" altLang="en-US" sz="2000" dirty="0">
                <a:solidFill>
                  <a:schemeClr val="tx1"/>
                </a:solidFill>
              </a:rPr>
              <a:t>分钟</a:t>
            </a:r>
            <a:endParaRPr lang="zh-CN" altLang="en-US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我先坐到书桌前</a:t>
            </a:r>
            <a:endParaRPr lang="zh-CN" altLang="en-US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我先把手机放远一点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pic>
        <p:nvPicPr>
          <p:cNvPr id="3" name="图片 2" descr="摄图网_701209107_卡通儿童植树培育树苗元素(非企业商用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175" y="2198370"/>
            <a:ext cx="5166360" cy="516636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6" name="标题 1"/>
          <p:cNvSpPr txBox="1"/>
          <p:nvPr/>
        </p:nvSpPr>
        <p:spPr>
          <a:xfrm>
            <a:off x="442913" y="243569"/>
            <a:ext cx="9056851" cy="617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accent1"/>
                </a:solidFill>
                <a:latin typeface="+mn-lt"/>
                <a:ea typeface="+mn-ea"/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五、</a:t>
            </a:r>
            <a:r>
              <a:rPr lang="zh-CN" altLang="en-US" dirty="0"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迈出第一步</a:t>
            </a: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528706" y="867990"/>
            <a:ext cx="2433027" cy="0"/>
            <a:chOff x="7460343" y="1311756"/>
            <a:chExt cx="2433027" cy="0"/>
          </a:xfrm>
        </p:grpSpPr>
        <p:cxnSp>
          <p:nvCxnSpPr>
            <p:cNvPr id="68" name="直接连接符 67"/>
            <p:cNvCxnSpPr/>
            <p:nvPr/>
          </p:nvCxnSpPr>
          <p:spPr>
            <a:xfrm>
              <a:off x="7460343" y="1311756"/>
              <a:ext cx="243302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>
              <a:off x="7460343" y="1311756"/>
              <a:ext cx="58971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/>
        </p:nvSpPr>
        <p:spPr>
          <a:xfrm>
            <a:off x="591185" y="1205230"/>
            <a:ext cx="9490075" cy="2312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不要这样开始</a:t>
            </a:r>
            <a:endParaRPr lang="zh-CN" altLang="en-US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我以后再也不拖延</a:t>
            </a:r>
            <a:endParaRPr lang="zh-CN" altLang="en-US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我以后都不发火</a:t>
            </a:r>
            <a:endParaRPr lang="zh-CN" altLang="en-US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我以后每天都特别认真</a:t>
            </a:r>
            <a:r>
              <a:rPr lang="zh-CN" altLang="en-US" sz="2000" dirty="0">
                <a:solidFill>
                  <a:schemeClr val="tx1"/>
                </a:solidFill>
              </a:rPr>
              <a:t>写作业</a:t>
            </a:r>
            <a:endParaRPr lang="zh-CN" altLang="en-US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endParaRPr lang="en-US" altLang="zh-CN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</a:rPr>
              <a:t>不是一下子变厉害，而是先让自己动起来。</a:t>
            </a:r>
            <a:endParaRPr lang="zh-CN" altLang="en-US" sz="2000" dirty="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图片 2" descr="摄图网_701210447_3D卡通举手小女孩学习幼儿教育元素(非企业商用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9915" y="1605915"/>
            <a:ext cx="5252085" cy="525208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6" name="标题 1"/>
          <p:cNvSpPr txBox="1"/>
          <p:nvPr/>
        </p:nvSpPr>
        <p:spPr>
          <a:xfrm>
            <a:off x="442913" y="243569"/>
            <a:ext cx="9056851" cy="617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accent1"/>
                </a:solidFill>
                <a:latin typeface="+mn-lt"/>
                <a:ea typeface="+mn-ea"/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五、</a:t>
            </a:r>
            <a:r>
              <a:rPr lang="zh-CN" altLang="en-US" dirty="0"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迈出第一步</a:t>
            </a: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528706" y="867990"/>
            <a:ext cx="2433027" cy="0"/>
            <a:chOff x="7460343" y="1311756"/>
            <a:chExt cx="2433027" cy="0"/>
          </a:xfrm>
        </p:grpSpPr>
        <p:cxnSp>
          <p:nvCxnSpPr>
            <p:cNvPr id="68" name="直接连接符 67"/>
            <p:cNvCxnSpPr/>
            <p:nvPr/>
          </p:nvCxnSpPr>
          <p:spPr>
            <a:xfrm>
              <a:off x="7460343" y="1311756"/>
              <a:ext cx="243302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>
              <a:off x="7460343" y="1311756"/>
              <a:ext cx="58971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/>
        </p:nvSpPr>
        <p:spPr>
          <a:xfrm>
            <a:off x="591185" y="1205230"/>
            <a:ext cx="10402570" cy="2312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现在，请把你的目标，变成一个今天就能开始的小动作。</a:t>
            </a:r>
            <a:endParaRPr lang="zh-CN" altLang="en-US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我的目标是：</a:t>
            </a:r>
            <a:r>
              <a:rPr lang="en-US" altLang="zh-CN" sz="2000" dirty="0">
                <a:solidFill>
                  <a:schemeClr val="tx1"/>
                </a:solidFill>
              </a:rPr>
              <a:t> ________</a:t>
            </a:r>
            <a:endParaRPr lang="en-US" altLang="zh-CN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我准备在</a:t>
            </a:r>
            <a:r>
              <a:rPr lang="en-US" altLang="zh-CN" sz="2000" dirty="0">
                <a:solidFill>
                  <a:schemeClr val="tx1"/>
                </a:solidFill>
              </a:rPr>
              <a:t>________</a:t>
            </a:r>
            <a:r>
              <a:rPr lang="zh-CN" altLang="en-US" sz="2000" dirty="0">
                <a:solidFill>
                  <a:schemeClr val="tx1"/>
                </a:solidFill>
              </a:rPr>
              <a:t>（时间）开始</a:t>
            </a:r>
            <a:endParaRPr lang="en-US" altLang="zh-CN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我准备在</a:t>
            </a:r>
            <a:r>
              <a:rPr lang="en-US" altLang="zh-CN" sz="2000" dirty="0">
                <a:solidFill>
                  <a:schemeClr val="tx1"/>
                </a:solidFill>
              </a:rPr>
              <a:t>________</a:t>
            </a:r>
            <a:r>
              <a:rPr lang="zh-CN" altLang="en-US" sz="2000" dirty="0">
                <a:solidFill>
                  <a:schemeClr val="tx1"/>
                </a:solidFill>
              </a:rPr>
              <a:t>（地点）去做</a:t>
            </a:r>
            <a:endParaRPr lang="zh-CN" altLang="en-US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我的第一步是：</a:t>
            </a:r>
            <a:r>
              <a:rPr lang="en-US" altLang="zh-CN" sz="2000" dirty="0">
                <a:solidFill>
                  <a:schemeClr val="tx1"/>
                </a:solidFill>
              </a:rPr>
              <a:t> ________</a:t>
            </a:r>
            <a:endParaRPr lang="en-US" altLang="zh-CN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比如：</a:t>
            </a:r>
            <a:endParaRPr lang="zh-CN" altLang="en-US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我的目标是：控制</a:t>
            </a:r>
            <a:r>
              <a:rPr lang="zh-CN" altLang="en-US" sz="2000" dirty="0">
                <a:solidFill>
                  <a:schemeClr val="tx1"/>
                </a:solidFill>
              </a:rPr>
              <a:t>情绪</a:t>
            </a:r>
            <a:endParaRPr lang="zh-CN" altLang="en-US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我准备在今晚</a:t>
            </a:r>
            <a:r>
              <a:rPr lang="en-US" altLang="zh-CN" sz="2000" dirty="0">
                <a:solidFill>
                  <a:schemeClr val="tx1"/>
                </a:solidFill>
              </a:rPr>
              <a:t>8</a:t>
            </a:r>
            <a:r>
              <a:rPr lang="zh-CN" altLang="en-US" sz="2000" dirty="0">
                <a:solidFill>
                  <a:schemeClr val="tx1"/>
                </a:solidFill>
              </a:rPr>
              <a:t>点最有可能跟妈妈产生矛盾</a:t>
            </a:r>
            <a:r>
              <a:rPr lang="zh-CN" altLang="en-US" sz="2000" dirty="0">
                <a:solidFill>
                  <a:schemeClr val="tx1"/>
                </a:solidFill>
              </a:rPr>
              <a:t>的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6" name="标题 1"/>
          <p:cNvSpPr txBox="1"/>
          <p:nvPr/>
        </p:nvSpPr>
        <p:spPr>
          <a:xfrm>
            <a:off x="442913" y="243569"/>
            <a:ext cx="9056851" cy="617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accent1"/>
                </a:solidFill>
                <a:latin typeface="+mn-lt"/>
                <a:ea typeface="+mn-ea"/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五、</a:t>
            </a:r>
            <a:r>
              <a:rPr lang="zh-CN" altLang="en-US" dirty="0"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迈出第一步</a:t>
            </a: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528706" y="867990"/>
            <a:ext cx="2433027" cy="0"/>
            <a:chOff x="7460343" y="1311756"/>
            <a:chExt cx="2433027" cy="0"/>
          </a:xfrm>
        </p:grpSpPr>
        <p:cxnSp>
          <p:nvCxnSpPr>
            <p:cNvPr id="68" name="直接连接符 67"/>
            <p:cNvCxnSpPr/>
            <p:nvPr/>
          </p:nvCxnSpPr>
          <p:spPr>
            <a:xfrm>
              <a:off x="7460343" y="1311756"/>
              <a:ext cx="243302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>
              <a:off x="7460343" y="1311756"/>
              <a:ext cx="58971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/>
        </p:nvSpPr>
        <p:spPr>
          <a:xfrm>
            <a:off x="591185" y="939165"/>
            <a:ext cx="10402570" cy="2312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有时候，就算目标已经定好了，</a:t>
            </a:r>
            <a:endParaRPr lang="zh-CN" altLang="en-US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我们还是会想：</a:t>
            </a:r>
            <a:endParaRPr lang="en-US" altLang="zh-CN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等一下再说吧</a:t>
            </a:r>
            <a:endParaRPr lang="zh-CN" altLang="en-US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我今天不想做</a:t>
            </a:r>
            <a:endParaRPr lang="zh-CN" altLang="en-US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太麻烦了</a:t>
            </a:r>
            <a:endParaRPr lang="zh-CN" altLang="en-US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明天再开始吧</a:t>
            </a:r>
            <a:endParaRPr lang="zh-CN" altLang="en-US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这很正常。</a:t>
            </a:r>
            <a:endParaRPr lang="zh-CN" altLang="en-US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因为</a:t>
            </a:r>
            <a:r>
              <a:rPr lang="en-US" altLang="zh-CN" sz="2000" dirty="0">
                <a:solidFill>
                  <a:schemeClr val="tx1"/>
                </a:solidFill>
              </a:rPr>
              <a:t>“</a:t>
            </a:r>
            <a:r>
              <a:rPr lang="zh-CN" altLang="en-US" sz="2000" dirty="0">
                <a:solidFill>
                  <a:schemeClr val="tx1"/>
                </a:solidFill>
              </a:rPr>
              <a:t>不改变</a:t>
            </a:r>
            <a:r>
              <a:rPr lang="en-US" altLang="zh-CN" sz="2000" dirty="0">
                <a:solidFill>
                  <a:schemeClr val="tx1"/>
                </a:solidFill>
              </a:rPr>
              <a:t>”</a:t>
            </a:r>
            <a:r>
              <a:rPr lang="zh-CN" altLang="en-US" sz="2000" dirty="0">
                <a:solidFill>
                  <a:schemeClr val="tx1"/>
                </a:solidFill>
              </a:rPr>
              <a:t>本来就更轻松一点。</a:t>
            </a:r>
            <a:endParaRPr lang="zh-CN" altLang="en-US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所以这时候，不要逼自己一下做很多。</a:t>
            </a:r>
            <a:endParaRPr lang="zh-CN" altLang="en-US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你只要对自己说一句话：</a:t>
            </a:r>
            <a:r>
              <a:rPr lang="en-US" altLang="zh-CN" sz="2000" dirty="0">
                <a:solidFill>
                  <a:schemeClr val="tx1"/>
                </a:solidFill>
              </a:rPr>
              <a:t>“</a:t>
            </a:r>
            <a:r>
              <a:rPr lang="zh-CN" altLang="en-US" sz="2000" dirty="0">
                <a:solidFill>
                  <a:schemeClr val="tx1"/>
                </a:solidFill>
              </a:rPr>
              <a:t>我先做</a:t>
            </a:r>
            <a:r>
              <a:rPr lang="en-US" altLang="zh-CN" sz="2000" dirty="0">
                <a:solidFill>
                  <a:schemeClr val="tx1"/>
                </a:solidFill>
              </a:rPr>
              <a:t>3</a:t>
            </a:r>
            <a:r>
              <a:rPr lang="zh-CN" altLang="en-US" sz="2000" dirty="0">
                <a:solidFill>
                  <a:schemeClr val="tx1"/>
                </a:solidFill>
              </a:rPr>
              <a:t>分钟。</a:t>
            </a:r>
            <a:r>
              <a:rPr lang="en-US" altLang="zh-CN" sz="2000" dirty="0">
                <a:solidFill>
                  <a:schemeClr val="tx1"/>
                </a:solidFill>
              </a:rPr>
              <a:t>”</a:t>
            </a:r>
            <a:endParaRPr lang="en-US" altLang="zh-CN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6" name="标题 1"/>
          <p:cNvSpPr txBox="1"/>
          <p:nvPr/>
        </p:nvSpPr>
        <p:spPr>
          <a:xfrm>
            <a:off x="442913" y="243569"/>
            <a:ext cx="9056851" cy="617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accent1"/>
                </a:solidFill>
                <a:latin typeface="+mn-lt"/>
                <a:ea typeface="+mn-ea"/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五、</a:t>
            </a:r>
            <a:r>
              <a:rPr lang="zh-CN" altLang="en-US" dirty="0"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迈出第一步</a:t>
            </a: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528706" y="867990"/>
            <a:ext cx="2433027" cy="0"/>
            <a:chOff x="7460343" y="1311756"/>
            <a:chExt cx="2433027" cy="0"/>
          </a:xfrm>
        </p:grpSpPr>
        <p:cxnSp>
          <p:nvCxnSpPr>
            <p:cNvPr id="68" name="直接连接符 67"/>
            <p:cNvCxnSpPr/>
            <p:nvPr/>
          </p:nvCxnSpPr>
          <p:spPr>
            <a:xfrm>
              <a:off x="7460343" y="1311756"/>
              <a:ext cx="243302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>
              <a:off x="7460343" y="1311756"/>
              <a:ext cx="58971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/>
        </p:nvSpPr>
        <p:spPr>
          <a:xfrm>
            <a:off x="591185" y="1205230"/>
            <a:ext cx="10402570" cy="2312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不想写作业？先做</a:t>
            </a:r>
            <a:r>
              <a:rPr lang="en-US" altLang="zh-CN" sz="2000" dirty="0">
                <a:solidFill>
                  <a:schemeClr val="tx1"/>
                </a:solidFill>
              </a:rPr>
              <a:t>3</a:t>
            </a:r>
            <a:r>
              <a:rPr lang="zh-CN" altLang="en-US" sz="2000" dirty="0">
                <a:solidFill>
                  <a:schemeClr val="tx1"/>
                </a:solidFill>
              </a:rPr>
              <a:t>分钟</a:t>
            </a:r>
            <a:endParaRPr lang="zh-CN" altLang="en-US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不敢开口？先说一句话</a:t>
            </a:r>
            <a:endParaRPr lang="zh-CN" altLang="en-US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很想发火？先停</a:t>
            </a:r>
            <a:r>
              <a:rPr lang="en-US" altLang="zh-CN" sz="2000" dirty="0">
                <a:solidFill>
                  <a:schemeClr val="tx1"/>
                </a:solidFill>
              </a:rPr>
              <a:t>10</a:t>
            </a:r>
            <a:r>
              <a:rPr lang="zh-CN" altLang="en-US" sz="2000" dirty="0">
                <a:solidFill>
                  <a:schemeClr val="tx1"/>
                </a:solidFill>
              </a:rPr>
              <a:t>秒</a:t>
            </a:r>
            <a:endParaRPr lang="zh-CN" altLang="en-US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不想放下手机？先放远</a:t>
            </a:r>
            <a:r>
              <a:rPr lang="en-US" altLang="zh-CN" sz="2000" dirty="0">
                <a:solidFill>
                  <a:schemeClr val="tx1"/>
                </a:solidFill>
              </a:rPr>
              <a:t>3</a:t>
            </a:r>
            <a:r>
              <a:rPr lang="zh-CN" altLang="en-US" sz="2000" dirty="0">
                <a:solidFill>
                  <a:schemeClr val="tx1"/>
                </a:solidFill>
              </a:rPr>
              <a:t>分钟</a:t>
            </a:r>
            <a:endParaRPr lang="zh-CN" altLang="en-US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开始，不一定要很大。</a:t>
            </a:r>
            <a:endParaRPr lang="zh-CN" altLang="en-US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先做</a:t>
            </a:r>
            <a:r>
              <a:rPr lang="en-US" altLang="zh-CN" sz="2000" dirty="0">
                <a:solidFill>
                  <a:schemeClr val="tx1"/>
                </a:solidFill>
              </a:rPr>
              <a:t>3</a:t>
            </a:r>
            <a:r>
              <a:rPr lang="zh-CN" altLang="en-US" sz="2000" dirty="0">
                <a:solidFill>
                  <a:schemeClr val="tx1"/>
                </a:solidFill>
              </a:rPr>
              <a:t>分钟，也是在改变。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pic>
        <p:nvPicPr>
          <p:cNvPr id="3" name="图片 2" descr="摄图网_701210330_卡通儿童阅读学习幼儿教育元素(非企业商用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3780" y="2049780"/>
            <a:ext cx="4808220" cy="480822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6" name="标题 1"/>
          <p:cNvSpPr txBox="1"/>
          <p:nvPr/>
        </p:nvSpPr>
        <p:spPr>
          <a:xfrm>
            <a:off x="442913" y="243569"/>
            <a:ext cx="9056851" cy="617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accent1"/>
                </a:solidFill>
                <a:latin typeface="+mn-lt"/>
                <a:ea typeface="+mn-ea"/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五、</a:t>
            </a:r>
            <a:r>
              <a:rPr lang="zh-CN" altLang="en-US" dirty="0"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迈出第一步</a:t>
            </a: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528706" y="867990"/>
            <a:ext cx="2433027" cy="0"/>
            <a:chOff x="7460343" y="1311756"/>
            <a:chExt cx="2433027" cy="0"/>
          </a:xfrm>
        </p:grpSpPr>
        <p:cxnSp>
          <p:nvCxnSpPr>
            <p:cNvPr id="68" name="直接连接符 67"/>
            <p:cNvCxnSpPr/>
            <p:nvPr/>
          </p:nvCxnSpPr>
          <p:spPr>
            <a:xfrm>
              <a:off x="7460343" y="1311756"/>
              <a:ext cx="243302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>
              <a:off x="7460343" y="1311756"/>
              <a:ext cx="58971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/>
        </p:nvSpPr>
        <p:spPr>
          <a:xfrm>
            <a:off x="591185" y="1205230"/>
            <a:ext cx="10402570" cy="2312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回去试一次你的第一小步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请你回去做两件事：试一次今天定下的小目标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观察一下：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做之前，我感觉怎么样？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做的时候，我感觉怎么样？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做完以后，我感觉怎么样？</a:t>
            </a:r>
            <a:r>
              <a:rPr lang="en-US" altLang="zh-CN" sz="2000" dirty="0"/>
              <a:t>    </a:t>
            </a:r>
            <a:endParaRPr lang="en-US" altLang="zh-CN" sz="2000" dirty="0"/>
          </a:p>
          <a:p>
            <a:pPr indent="0" fontAlgn="auto">
              <a:lnSpc>
                <a:spcPct val="150000"/>
              </a:lnSpc>
            </a:pPr>
            <a:endParaRPr lang="en-US" altLang="zh-CN" sz="2000" dirty="0"/>
          </a:p>
          <a:p>
            <a:pPr indent="0" fontAlgn="auto">
              <a:lnSpc>
                <a:spcPct val="150000"/>
              </a:lnSpc>
            </a:pPr>
            <a:endParaRPr lang="en-US" altLang="zh-CN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102102" y="1696052"/>
            <a:ext cx="2040890" cy="221488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algn="l"/>
            <a:r>
              <a:rPr kumimoji="1" lang="en-US" altLang="zh-CN" sz="13800" b="1" dirty="0">
                <a:gradFill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100000">
                      <a:schemeClr val="accent3">
                        <a:lumMod val="20000"/>
                        <a:lumOff val="80000"/>
                        <a:alpha val="0"/>
                      </a:schemeClr>
                    </a:gs>
                  </a:gsLst>
                  <a:lin ang="5400000" scaled="1"/>
                </a:gradFill>
              </a:rPr>
              <a:t>06</a:t>
            </a:r>
            <a:endParaRPr kumimoji="1" lang="zh-CN" altLang="en-US" sz="13800" b="1" dirty="0">
              <a:gradFill>
                <a:gsLst>
                  <a:gs pos="0">
                    <a:schemeClr val="accent3">
                      <a:lumMod val="60000"/>
                      <a:lumOff val="40000"/>
                    </a:schemeClr>
                  </a:gs>
                  <a:gs pos="100000">
                    <a:schemeClr val="accent3">
                      <a:lumMod val="20000"/>
                      <a:lumOff val="80000"/>
                      <a:alpha val="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9" name="文本占位符 39"/>
          <p:cNvSpPr txBox="1"/>
          <p:nvPr/>
        </p:nvSpPr>
        <p:spPr>
          <a:xfrm>
            <a:off x="3078999" y="3028846"/>
            <a:ext cx="6034004" cy="883197"/>
          </a:xfrm>
          <a:prstGeom prst="rect">
            <a:avLst/>
          </a:prstGeom>
        </p:spPr>
        <p:txBody>
          <a:bodyPr lIns="0" tIns="0" rIns="0" bIns="0" anchor="ctr" anchorCtr="0">
            <a:normAutofit fontScale="9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dist">
              <a:buNone/>
            </a:pPr>
            <a:r>
              <a:rPr lang="zh-CN" altLang="en-US" sz="6000" b="1" dirty="0">
                <a:solidFill>
                  <a:schemeClr val="accent1"/>
                </a:solidFill>
              </a:rPr>
              <a:t>现场</a:t>
            </a:r>
            <a:r>
              <a:rPr lang="zh-CN" altLang="en-US" sz="6000" b="1" dirty="0">
                <a:solidFill>
                  <a:schemeClr val="accent1"/>
                </a:solidFill>
              </a:rPr>
              <a:t>实操</a:t>
            </a:r>
            <a:endParaRPr lang="zh-CN" altLang="en-US" sz="60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6" name="标题 1"/>
          <p:cNvSpPr txBox="1"/>
          <p:nvPr/>
        </p:nvSpPr>
        <p:spPr>
          <a:xfrm>
            <a:off x="442913" y="243569"/>
            <a:ext cx="9056851" cy="617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accent1"/>
                </a:solidFill>
                <a:latin typeface="+mn-lt"/>
                <a:ea typeface="+mn-ea"/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六、实操和家庭</a:t>
            </a:r>
            <a:r>
              <a:rPr lang="zh-CN" altLang="en-US" dirty="0"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作业</a:t>
            </a: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528706" y="867990"/>
            <a:ext cx="2433027" cy="0"/>
            <a:chOff x="7460343" y="1311756"/>
            <a:chExt cx="2433027" cy="0"/>
          </a:xfrm>
        </p:grpSpPr>
        <p:cxnSp>
          <p:nvCxnSpPr>
            <p:cNvPr id="68" name="直接连接符 67"/>
            <p:cNvCxnSpPr/>
            <p:nvPr/>
          </p:nvCxnSpPr>
          <p:spPr>
            <a:xfrm>
              <a:off x="7460343" y="1311756"/>
              <a:ext cx="243302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>
              <a:off x="7460343" y="1311756"/>
              <a:ext cx="58971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/>
        </p:nvSpPr>
        <p:spPr>
          <a:xfrm>
            <a:off x="591185" y="1205230"/>
            <a:ext cx="10402570" cy="2312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现在，把前面学到的东西连起来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今天我们已经知道了：</a:t>
            </a:r>
            <a:endParaRPr lang="en-US" altLang="zh-CN" sz="2000" dirty="0"/>
          </a:p>
          <a:p>
            <a:pPr indent="0" fontAlgn="auto">
              <a:lnSpc>
                <a:spcPct val="150000"/>
              </a:lnSpc>
            </a:pPr>
            <a:r>
              <a:rPr lang="en-US" altLang="zh-CN" sz="2000" dirty="0"/>
              <a:t>1. </a:t>
            </a:r>
            <a:r>
              <a:rPr lang="zh-CN" altLang="en-US" sz="2000" dirty="0"/>
              <a:t>情绪有时候会悄悄指挥我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en-US" altLang="zh-CN" sz="2000" dirty="0"/>
              <a:t>2. </a:t>
            </a:r>
            <a:r>
              <a:rPr lang="zh-CN" altLang="en-US" sz="2000" dirty="0"/>
              <a:t>不改变，往往是眼前最轻松的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en-US" altLang="zh-CN" sz="2000" dirty="0"/>
              <a:t>3. </a:t>
            </a:r>
            <a:r>
              <a:rPr lang="zh-CN" altLang="en-US" sz="2000" dirty="0"/>
              <a:t>改变需要一点勇气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en-US" altLang="zh-CN" sz="2000" dirty="0"/>
              <a:t>4. </a:t>
            </a:r>
            <a:r>
              <a:rPr lang="zh-CN" altLang="en-US" sz="2000" dirty="0"/>
              <a:t>我可以先找到一个最想改变的小问题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en-US" altLang="zh-CN" sz="2000" dirty="0"/>
              <a:t>5. </a:t>
            </a:r>
            <a:r>
              <a:rPr lang="zh-CN" altLang="en-US" sz="2000" dirty="0"/>
              <a:t>我可以把它变成一个聪明的小目标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en-US" altLang="zh-CN" sz="2000" dirty="0"/>
              <a:t>6. </a:t>
            </a:r>
            <a:r>
              <a:rPr lang="zh-CN" altLang="en-US" sz="2000" dirty="0"/>
              <a:t>我还可以先迈出第一小步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所以现在，我们要来做一件真正有用的事：把</a:t>
            </a:r>
            <a:r>
              <a:rPr lang="en-US" altLang="zh-CN" sz="2000" dirty="0"/>
              <a:t>“</a:t>
            </a:r>
            <a:r>
              <a:rPr lang="zh-CN" altLang="en-US" sz="2000" dirty="0"/>
              <a:t>知道</a:t>
            </a:r>
            <a:r>
              <a:rPr lang="en-US" altLang="zh-CN" sz="2000" dirty="0"/>
              <a:t>”</a:t>
            </a:r>
            <a:r>
              <a:rPr lang="zh-CN" altLang="en-US" sz="2000" dirty="0"/>
              <a:t>变成</a:t>
            </a:r>
            <a:r>
              <a:rPr lang="en-US" altLang="zh-CN" sz="2000" dirty="0"/>
              <a:t>“</a:t>
            </a:r>
            <a:r>
              <a:rPr lang="zh-CN" altLang="en-US" sz="2000" dirty="0"/>
              <a:t>开始做</a:t>
            </a:r>
            <a:r>
              <a:rPr lang="en-US" altLang="zh-CN" sz="2000" dirty="0"/>
              <a:t>”</a:t>
            </a:r>
            <a:r>
              <a:rPr lang="zh-CN" altLang="en-US" sz="2000" dirty="0"/>
              <a:t>。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endParaRPr lang="en-US" altLang="zh-CN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6" name="标题 1"/>
          <p:cNvSpPr txBox="1"/>
          <p:nvPr/>
        </p:nvSpPr>
        <p:spPr>
          <a:xfrm>
            <a:off x="442913" y="243569"/>
            <a:ext cx="9056851" cy="617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accent1"/>
                </a:solidFill>
                <a:latin typeface="+mn-lt"/>
                <a:ea typeface="+mn-ea"/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六、实操和家庭作业</a:t>
            </a: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528706" y="867990"/>
            <a:ext cx="2433027" cy="0"/>
            <a:chOff x="7460343" y="1311756"/>
            <a:chExt cx="2433027" cy="0"/>
          </a:xfrm>
        </p:grpSpPr>
        <p:cxnSp>
          <p:nvCxnSpPr>
            <p:cNvPr id="68" name="直接连接符 67"/>
            <p:cNvCxnSpPr/>
            <p:nvPr/>
          </p:nvCxnSpPr>
          <p:spPr>
            <a:xfrm>
              <a:off x="7460343" y="1311756"/>
              <a:ext cx="243302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>
              <a:off x="7460343" y="1311756"/>
              <a:ext cx="58971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/>
        </p:nvSpPr>
        <p:spPr>
          <a:xfrm>
            <a:off x="591185" y="1205230"/>
            <a:ext cx="10402570" cy="2312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现场实操：请每位同学完成自己的</a:t>
            </a:r>
            <a:r>
              <a:rPr lang="en-US" altLang="zh-CN" sz="2000" dirty="0"/>
              <a:t>“</a:t>
            </a:r>
            <a:r>
              <a:rPr lang="zh-CN" altLang="en-US" sz="2000" dirty="0"/>
              <a:t>行动卡</a:t>
            </a:r>
            <a:r>
              <a:rPr lang="en-US" altLang="zh-CN" sz="2000" dirty="0"/>
              <a:t>”</a:t>
            </a:r>
            <a:r>
              <a:rPr lang="zh-CN" altLang="en-US" sz="2000" dirty="0"/>
              <a:t>，包括以下内容：</a:t>
            </a:r>
            <a:endParaRPr lang="en-US" altLang="zh-CN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（</a:t>
            </a:r>
            <a:r>
              <a:rPr lang="en-US" altLang="zh-CN" sz="2000" dirty="0"/>
              <a:t>1</a:t>
            </a:r>
            <a:r>
              <a:rPr lang="zh-CN" altLang="en-US" sz="2000" dirty="0"/>
              <a:t>）我的情绪在什么时候最容易指挥我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（</a:t>
            </a:r>
            <a:r>
              <a:rPr lang="en-US" altLang="zh-CN" sz="2000" dirty="0"/>
              <a:t>2</a:t>
            </a:r>
            <a:r>
              <a:rPr lang="zh-CN" altLang="en-US" sz="2000" dirty="0"/>
              <a:t>）我最想先改变的小问题是什么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（</a:t>
            </a:r>
            <a:r>
              <a:rPr lang="en-US" altLang="zh-CN" sz="2000" dirty="0"/>
              <a:t>3</a:t>
            </a:r>
            <a:r>
              <a:rPr lang="zh-CN" altLang="en-US" sz="2000" dirty="0"/>
              <a:t>）如果我不改变，眼前有什么轻松的地方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（</a:t>
            </a:r>
            <a:r>
              <a:rPr lang="en-US" altLang="zh-CN" sz="2000" dirty="0"/>
              <a:t>4</a:t>
            </a:r>
            <a:r>
              <a:rPr lang="zh-CN" altLang="en-US" sz="2000" dirty="0"/>
              <a:t>）如果我愿意改变一点点，会有什么好处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（</a:t>
            </a:r>
            <a:r>
              <a:rPr lang="en-US" altLang="zh-CN" sz="2000" dirty="0"/>
              <a:t>5</a:t>
            </a:r>
            <a:r>
              <a:rPr lang="zh-CN" altLang="en-US" sz="2000" dirty="0"/>
              <a:t>）我的</a:t>
            </a:r>
            <a:r>
              <a:rPr lang="en-US" altLang="zh-CN" sz="2000" dirty="0"/>
              <a:t>SMART</a:t>
            </a:r>
            <a:r>
              <a:rPr lang="zh-CN" altLang="en-US" sz="2000" dirty="0"/>
              <a:t>小目标是什么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（</a:t>
            </a:r>
            <a:r>
              <a:rPr lang="en-US" altLang="zh-CN" sz="2000" dirty="0"/>
              <a:t>6</a:t>
            </a:r>
            <a:r>
              <a:rPr lang="zh-CN" altLang="en-US" sz="2000" dirty="0"/>
              <a:t>）我的第一步和奖励是什么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/>
              <a:t>家庭作业：在接下来的</a:t>
            </a:r>
            <a:r>
              <a:rPr lang="en-US" altLang="zh-CN" sz="2000" dirty="0"/>
              <a:t>7</a:t>
            </a:r>
            <a:r>
              <a:rPr lang="zh-CN" altLang="en-US" sz="2000" dirty="0"/>
              <a:t>天里，完成</a:t>
            </a:r>
            <a:r>
              <a:rPr lang="en-US" altLang="zh-CN" sz="2000" dirty="0"/>
              <a:t>“</a:t>
            </a:r>
            <a:r>
              <a:rPr lang="zh-CN" altLang="en-US" sz="2000" dirty="0"/>
              <a:t>行动卡</a:t>
            </a:r>
            <a:r>
              <a:rPr lang="en-US" altLang="zh-CN" sz="2000" dirty="0"/>
              <a:t>”</a:t>
            </a:r>
            <a:r>
              <a:rPr lang="zh-CN" altLang="en-US" sz="2000" dirty="0"/>
              <a:t>上的目标，记录你在实现目标过程中的感受，并思考如何调整自己的情绪和行为。</a:t>
            </a:r>
            <a:endParaRPr lang="zh-CN" altLang="en-US" sz="2000" dirty="0"/>
          </a:p>
          <a:p>
            <a:pPr indent="0" fontAlgn="auto">
              <a:lnSpc>
                <a:spcPct val="150000"/>
              </a:lnSpc>
            </a:pPr>
            <a:endParaRPr lang="en-US" altLang="zh-CN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6" name="标题 1"/>
          <p:cNvSpPr txBox="1"/>
          <p:nvPr/>
        </p:nvSpPr>
        <p:spPr>
          <a:xfrm>
            <a:off x="442913" y="243569"/>
            <a:ext cx="9056851" cy="617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accent1"/>
                </a:solidFill>
                <a:latin typeface="+mn-lt"/>
                <a:ea typeface="+mn-ea"/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结尾</a:t>
            </a: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528706" y="867990"/>
            <a:ext cx="2433027" cy="0"/>
            <a:chOff x="7460343" y="1311756"/>
            <a:chExt cx="2433027" cy="0"/>
          </a:xfrm>
        </p:grpSpPr>
        <p:cxnSp>
          <p:nvCxnSpPr>
            <p:cNvPr id="68" name="直接连接符 67"/>
            <p:cNvCxnSpPr/>
            <p:nvPr/>
          </p:nvCxnSpPr>
          <p:spPr>
            <a:xfrm>
              <a:off x="7460343" y="1311756"/>
              <a:ext cx="243302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>
              <a:off x="7460343" y="1311756"/>
              <a:ext cx="58971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/>
        </p:nvSpPr>
        <p:spPr>
          <a:xfrm>
            <a:off x="512445" y="1116330"/>
            <a:ext cx="10402570" cy="2312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今天我们从自己常遇到的问题开始，发现了情绪如何让我们做出一些看似轻松的决定，但其实长久下来会带来更多麻烦。</a:t>
            </a:r>
            <a:endParaRPr lang="zh-CN" altLang="en-US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通过设定简单的小目标和从小事做起，我们已经迈出了改变的第一步。</a:t>
            </a:r>
            <a:endParaRPr lang="zh-CN" altLang="en-US" sz="2000" dirty="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</a:rPr>
              <a:t>下次，我们会一起了解情绪是由什么组成的，学习如何控制情绪，做出更好的选择。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3" name="标题 1"/>
          <p:cNvSpPr txBox="1"/>
          <p:nvPr/>
        </p:nvSpPr>
        <p:spPr>
          <a:xfrm>
            <a:off x="442913" y="243569"/>
            <a:ext cx="9056851" cy="617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accent1"/>
                </a:solidFill>
                <a:latin typeface="+mn-lt"/>
                <a:ea typeface="+mn-ea"/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一、</a:t>
            </a:r>
            <a:r>
              <a:rPr noProof="0">
                <a:ln>
                  <a:noFill/>
                </a:ln>
                <a:effectLst/>
                <a:uLnTx/>
                <a:uFillTx/>
                <a:latin typeface="微软雅黑" charset="0"/>
                <a:ea typeface="微软雅黑" charset="0"/>
                <a:sym typeface="Arial" panose="020B0604020202090204" pitchFamily="34" charset="0"/>
              </a:rPr>
              <a:t>情绪有时会悄悄指挥我</a:t>
            </a: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grpSp>
        <p:nvGrpSpPr>
          <p:cNvPr id="74" name="组合 73"/>
          <p:cNvGrpSpPr/>
          <p:nvPr/>
        </p:nvGrpSpPr>
        <p:grpSpPr>
          <a:xfrm>
            <a:off x="528706" y="867990"/>
            <a:ext cx="2433027" cy="0"/>
            <a:chOff x="7460343" y="1311756"/>
            <a:chExt cx="2433027" cy="0"/>
          </a:xfrm>
        </p:grpSpPr>
        <p:cxnSp>
          <p:nvCxnSpPr>
            <p:cNvPr id="75" name="直接连接符 74"/>
            <p:cNvCxnSpPr/>
            <p:nvPr/>
          </p:nvCxnSpPr>
          <p:spPr>
            <a:xfrm>
              <a:off x="7460343" y="1311756"/>
              <a:ext cx="243302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>
              <a:off x="7460343" y="1311756"/>
              <a:ext cx="58971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文本框 5"/>
          <p:cNvSpPr txBox="1"/>
          <p:nvPr/>
        </p:nvSpPr>
        <p:spPr>
          <a:xfrm>
            <a:off x="539115" y="1121410"/>
            <a:ext cx="11283315" cy="23075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/>
              <a:t>小顺知道明天数学考试，他也知道应该复习，</a:t>
            </a:r>
            <a:r>
              <a:rPr lang="zh-CN" altLang="en-US">
                <a:sym typeface="+mn-ea"/>
              </a:rPr>
              <a:t>可他没有在复习，</a:t>
            </a:r>
            <a:r>
              <a:rPr lang="zh-CN" altLang="en-US"/>
              <a:t>可是他现在在：</a:t>
            </a:r>
            <a:endParaRPr lang="en-US" altLang="zh-CN"/>
          </a:p>
          <a:p>
            <a:pPr indent="0" fontAlgn="auto">
              <a:lnSpc>
                <a:spcPct val="150000"/>
              </a:lnSpc>
            </a:pPr>
            <a:r>
              <a:rPr lang="zh-CN" altLang="en-US"/>
              <a:t>刷手机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zh-CN" altLang="en-US"/>
              <a:t>发呆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zh-CN" altLang="en-US"/>
              <a:t>想东想西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zh-CN" altLang="en-US"/>
              <a:t>就是不开始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endParaRPr lang="en-US" altLang="zh-CN"/>
          </a:p>
          <a:p>
            <a:pPr indent="0" fontAlgn="auto">
              <a:lnSpc>
                <a:spcPct val="150000"/>
              </a:lnSpc>
            </a:pPr>
            <a:r>
              <a:rPr lang="zh-CN" altLang="en-US"/>
              <a:t>问题：你觉得小顺是不想考好吗？</a:t>
            </a:r>
            <a:endParaRPr lang="zh-CN" altLang="en-US"/>
          </a:p>
        </p:txBody>
      </p:sp>
      <p:pic>
        <p:nvPicPr>
          <p:cNvPr id="4" name="图片 3" descr="摄图网_701180518_卡通小女孩思考疑问元素(非企业商用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300" y="1121410"/>
            <a:ext cx="5629910" cy="56299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3" name="标题 1"/>
          <p:cNvSpPr txBox="1"/>
          <p:nvPr/>
        </p:nvSpPr>
        <p:spPr>
          <a:xfrm>
            <a:off x="442913" y="243569"/>
            <a:ext cx="9056851" cy="617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accent1"/>
                </a:solidFill>
                <a:latin typeface="+mn-lt"/>
                <a:ea typeface="+mn-ea"/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一、</a:t>
            </a:r>
            <a:r>
              <a:rPr noProof="0">
                <a:ln>
                  <a:noFill/>
                </a:ln>
                <a:effectLst/>
                <a:uLnTx/>
                <a:uFillTx/>
                <a:latin typeface="微软雅黑" charset="0"/>
                <a:ea typeface="微软雅黑" charset="0"/>
                <a:sym typeface="Arial" panose="020B0604020202090204" pitchFamily="34" charset="0"/>
              </a:rPr>
              <a:t>情绪有时会悄悄指挥我</a:t>
            </a:r>
            <a:endParaRPr kumimoji="0" lang="zh-CN" altLang="en-US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charset="0"/>
              <a:ea typeface="微软雅黑" charset="0"/>
              <a:sym typeface="Arial" panose="020B0604020202090204" pitchFamily="34" charset="0"/>
            </a:endParaRPr>
          </a:p>
          <a:p>
            <a:pPr>
              <a:lnSpc>
                <a:spcPct val="100000"/>
              </a:lnSpc>
            </a:pPr>
            <a:endParaRPr lang="zh-CN" altLang="en-US" dirty="0">
              <a:latin typeface="微软雅黑" charset="0"/>
              <a:ea typeface="微软雅黑" charset="0"/>
              <a:sym typeface="Arial" panose="020B0604020202090204" pitchFamily="34" charset="0"/>
            </a:endParaRPr>
          </a:p>
        </p:txBody>
      </p:sp>
      <p:grpSp>
        <p:nvGrpSpPr>
          <p:cNvPr id="74" name="组合 73"/>
          <p:cNvGrpSpPr/>
          <p:nvPr/>
        </p:nvGrpSpPr>
        <p:grpSpPr>
          <a:xfrm>
            <a:off x="528706" y="867990"/>
            <a:ext cx="2433027" cy="0"/>
            <a:chOff x="7460343" y="1311756"/>
            <a:chExt cx="2433027" cy="0"/>
          </a:xfrm>
        </p:grpSpPr>
        <p:cxnSp>
          <p:nvCxnSpPr>
            <p:cNvPr id="75" name="直接连接符 74"/>
            <p:cNvCxnSpPr/>
            <p:nvPr/>
          </p:nvCxnSpPr>
          <p:spPr>
            <a:xfrm>
              <a:off x="7460343" y="1311756"/>
              <a:ext cx="243302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>
              <a:off x="7460343" y="1311756"/>
              <a:ext cx="58971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文本框 5"/>
          <p:cNvSpPr txBox="1"/>
          <p:nvPr/>
        </p:nvSpPr>
        <p:spPr>
          <a:xfrm>
            <a:off x="539115" y="1121410"/>
            <a:ext cx="11283315" cy="23075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000"/>
              <a:t>不是不想</a:t>
            </a:r>
            <a:r>
              <a:rPr lang="zh-CN" altLang="en-US" sz="2000"/>
              <a:t>考好</a:t>
            </a:r>
            <a:endParaRPr lang="zh-CN" altLang="en-US" sz="2000"/>
          </a:p>
          <a:p>
            <a:pPr indent="0" fontAlgn="auto">
              <a:lnSpc>
                <a:spcPct val="150000"/>
              </a:lnSpc>
            </a:pPr>
            <a:endParaRPr lang="zh-CN" altLang="en-US" sz="20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170" y="0"/>
            <a:ext cx="587248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3" name="标题 1"/>
          <p:cNvSpPr txBox="1"/>
          <p:nvPr/>
        </p:nvSpPr>
        <p:spPr>
          <a:xfrm>
            <a:off x="442913" y="243569"/>
            <a:ext cx="9056851" cy="617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accent1"/>
                </a:solidFill>
                <a:latin typeface="+mn-lt"/>
                <a:ea typeface="+mn-ea"/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一、</a:t>
            </a:r>
            <a:r>
              <a:rPr noProof="0">
                <a:ln>
                  <a:noFill/>
                </a:ln>
                <a:effectLst/>
                <a:uLnTx/>
                <a:uFillTx/>
                <a:latin typeface="微软雅黑" charset="0"/>
                <a:ea typeface="微软雅黑" charset="0"/>
                <a:sym typeface="Arial" panose="020B0604020202090204" pitchFamily="34" charset="0"/>
              </a:rPr>
              <a:t>情绪有时会悄悄指挥我</a:t>
            </a: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grpSp>
        <p:nvGrpSpPr>
          <p:cNvPr id="74" name="组合 73"/>
          <p:cNvGrpSpPr/>
          <p:nvPr/>
        </p:nvGrpSpPr>
        <p:grpSpPr>
          <a:xfrm>
            <a:off x="528706" y="867990"/>
            <a:ext cx="2433027" cy="0"/>
            <a:chOff x="7460343" y="1311756"/>
            <a:chExt cx="2433027" cy="0"/>
          </a:xfrm>
        </p:grpSpPr>
        <p:cxnSp>
          <p:nvCxnSpPr>
            <p:cNvPr id="75" name="直接连接符 74"/>
            <p:cNvCxnSpPr/>
            <p:nvPr/>
          </p:nvCxnSpPr>
          <p:spPr>
            <a:xfrm>
              <a:off x="7460343" y="1311756"/>
              <a:ext cx="243302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>
              <a:off x="7460343" y="1311756"/>
              <a:ext cx="58971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文本框 5"/>
          <p:cNvSpPr txBox="1"/>
          <p:nvPr/>
        </p:nvSpPr>
        <p:spPr>
          <a:xfrm>
            <a:off x="528955" y="1205230"/>
            <a:ext cx="11283315" cy="23075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/>
              <a:t>很多时候我们的行为其实是被情绪控制了，</a:t>
            </a:r>
            <a:r>
              <a:rPr lang="zh-CN" altLang="en-US"/>
              <a:t>比如当同学说了一句不好听的话，你会：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A </a:t>
            </a:r>
            <a:r>
              <a:rPr lang="zh-CN" altLang="en-US"/>
              <a:t>忍住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B </a:t>
            </a:r>
            <a:r>
              <a:rPr lang="zh-CN" altLang="en-US"/>
              <a:t>想一下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C </a:t>
            </a:r>
            <a:r>
              <a:rPr lang="zh-CN" altLang="en-US"/>
              <a:t>直接炸了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endParaRPr lang="en-US" altLang="zh-CN"/>
          </a:p>
          <a:p>
            <a:pPr indent="0" fontAlgn="auto">
              <a:lnSpc>
                <a:spcPct val="150000"/>
              </a:lnSpc>
            </a:pPr>
            <a:r>
              <a:rPr lang="zh-CN" altLang="en-US"/>
              <a:t>这就是被情绪</a:t>
            </a:r>
            <a:r>
              <a:rPr lang="zh-CN" altLang="en-US"/>
              <a:t>控制</a:t>
            </a:r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3" name="标题 1"/>
          <p:cNvSpPr txBox="1"/>
          <p:nvPr/>
        </p:nvSpPr>
        <p:spPr>
          <a:xfrm>
            <a:off x="442913" y="243569"/>
            <a:ext cx="9056851" cy="617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accent1"/>
                </a:solidFill>
                <a:latin typeface="+mn-lt"/>
                <a:ea typeface="+mn-ea"/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一、</a:t>
            </a:r>
            <a:r>
              <a:rPr noProof="0">
                <a:ln>
                  <a:noFill/>
                </a:ln>
                <a:effectLst/>
                <a:uLnTx/>
                <a:uFillTx/>
                <a:latin typeface="微软雅黑" charset="0"/>
                <a:ea typeface="微软雅黑" charset="0"/>
                <a:sym typeface="Arial" panose="020B0604020202090204" pitchFamily="34" charset="0"/>
              </a:rPr>
              <a:t>情绪有时会悄悄指挥我</a:t>
            </a: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grpSp>
        <p:nvGrpSpPr>
          <p:cNvPr id="74" name="组合 73"/>
          <p:cNvGrpSpPr/>
          <p:nvPr/>
        </p:nvGrpSpPr>
        <p:grpSpPr>
          <a:xfrm>
            <a:off x="528706" y="867990"/>
            <a:ext cx="2433027" cy="0"/>
            <a:chOff x="7460343" y="1311756"/>
            <a:chExt cx="2433027" cy="0"/>
          </a:xfrm>
        </p:grpSpPr>
        <p:cxnSp>
          <p:nvCxnSpPr>
            <p:cNvPr id="75" name="直接连接符 74"/>
            <p:cNvCxnSpPr/>
            <p:nvPr/>
          </p:nvCxnSpPr>
          <p:spPr>
            <a:xfrm>
              <a:off x="7460343" y="1311756"/>
              <a:ext cx="243302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>
              <a:off x="7460343" y="1311756"/>
              <a:ext cx="58971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文本框 5"/>
          <p:cNvSpPr txBox="1"/>
          <p:nvPr/>
        </p:nvSpPr>
        <p:spPr>
          <a:xfrm>
            <a:off x="443230" y="1121410"/>
            <a:ext cx="11283315" cy="23075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/>
              <a:t>常见被情绪控制的</a:t>
            </a:r>
            <a:r>
              <a:rPr lang="zh-CN" altLang="en-US"/>
              <a:t>例子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zh-CN" altLang="en-US"/>
              <a:t>例子</a:t>
            </a:r>
            <a:r>
              <a:rPr lang="en-US" altLang="zh-CN"/>
              <a:t>1</a:t>
            </a:r>
            <a:endParaRPr lang="en-US" altLang="zh-CN"/>
          </a:p>
          <a:p>
            <a:pPr indent="0" fontAlgn="auto">
              <a:lnSpc>
                <a:spcPct val="150000"/>
              </a:lnSpc>
            </a:pPr>
            <a:r>
              <a:rPr lang="zh-CN" altLang="en-US"/>
              <a:t>想到作业很难</a:t>
            </a:r>
            <a:r>
              <a:rPr lang="en-US" altLang="zh-CN"/>
              <a:t> </a:t>
            </a:r>
            <a:r>
              <a:rPr lang="en-US" altLang="en-US"/>
              <a:t>→</a:t>
            </a:r>
            <a:r>
              <a:rPr lang="en-US" altLang="zh-CN"/>
              <a:t> </a:t>
            </a:r>
            <a:r>
              <a:rPr lang="zh-CN" altLang="en-US"/>
              <a:t>烦</a:t>
            </a:r>
            <a:r>
              <a:rPr lang="en-US" altLang="zh-CN"/>
              <a:t> </a:t>
            </a:r>
            <a:r>
              <a:rPr lang="en-US" altLang="en-US"/>
              <a:t>→</a:t>
            </a:r>
            <a:r>
              <a:rPr lang="en-US" altLang="zh-CN"/>
              <a:t> </a:t>
            </a:r>
            <a:r>
              <a:rPr lang="zh-CN" altLang="en-US"/>
              <a:t>先拖着</a:t>
            </a:r>
            <a:r>
              <a:rPr lang="en-US" altLang="zh-CN"/>
              <a:t> </a:t>
            </a:r>
            <a:r>
              <a:rPr lang="en-US" altLang="en-US"/>
              <a:t>→</a:t>
            </a:r>
            <a:r>
              <a:rPr lang="en-US" altLang="zh-CN"/>
              <a:t> </a:t>
            </a:r>
            <a:r>
              <a:rPr lang="zh-CN" altLang="en-US"/>
              <a:t>当下轻松一点</a:t>
            </a:r>
            <a:r>
              <a:rPr lang="en-US" altLang="zh-CN"/>
              <a:t> </a:t>
            </a:r>
            <a:r>
              <a:rPr lang="en-US" altLang="en-US"/>
              <a:t>→</a:t>
            </a:r>
            <a:r>
              <a:rPr lang="en-US" altLang="zh-CN"/>
              <a:t> </a:t>
            </a:r>
            <a:r>
              <a:rPr lang="zh-CN" altLang="en-US"/>
              <a:t>后面更着急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endParaRPr lang="en-US" altLang="zh-CN"/>
          </a:p>
          <a:p>
            <a:pPr indent="0" fontAlgn="auto">
              <a:lnSpc>
                <a:spcPct val="150000"/>
              </a:lnSpc>
            </a:pPr>
            <a:r>
              <a:rPr lang="zh-CN" altLang="en-US"/>
              <a:t>例子</a:t>
            </a:r>
            <a:r>
              <a:rPr lang="en-US" altLang="zh-CN"/>
              <a:t>2</a:t>
            </a:r>
            <a:endParaRPr lang="en-US" altLang="zh-CN"/>
          </a:p>
          <a:p>
            <a:pPr indent="0" fontAlgn="auto">
              <a:lnSpc>
                <a:spcPct val="150000"/>
              </a:lnSpc>
            </a:pPr>
            <a:r>
              <a:rPr lang="zh-CN" altLang="en-US"/>
              <a:t>和同学不高兴</a:t>
            </a:r>
            <a:r>
              <a:rPr lang="en-US" altLang="zh-CN"/>
              <a:t> </a:t>
            </a:r>
            <a:r>
              <a:rPr lang="en-US" altLang="en-US"/>
              <a:t>→</a:t>
            </a:r>
            <a:r>
              <a:rPr lang="en-US" altLang="zh-CN"/>
              <a:t> </a:t>
            </a:r>
            <a:r>
              <a:rPr lang="zh-CN" altLang="en-US"/>
              <a:t>生闷气</a:t>
            </a:r>
            <a:r>
              <a:rPr lang="en-US" altLang="zh-CN"/>
              <a:t> </a:t>
            </a:r>
            <a:r>
              <a:rPr lang="en-US" altLang="en-US"/>
              <a:t>→</a:t>
            </a:r>
            <a:r>
              <a:rPr lang="en-US" altLang="zh-CN"/>
              <a:t> </a:t>
            </a:r>
            <a:r>
              <a:rPr lang="zh-CN" altLang="en-US"/>
              <a:t>影响学习状态</a:t>
            </a:r>
            <a:r>
              <a:rPr lang="en-US" altLang="zh-CN"/>
              <a:t> </a:t>
            </a:r>
            <a:r>
              <a:rPr lang="en-US" altLang="en-US"/>
              <a:t>→</a:t>
            </a:r>
            <a:r>
              <a:rPr lang="en-US" altLang="zh-CN"/>
              <a:t> </a:t>
            </a:r>
            <a:r>
              <a:rPr lang="zh-CN" altLang="en-US"/>
              <a:t>回家还是不开心</a:t>
            </a:r>
            <a:r>
              <a:rPr lang="en-US" altLang="zh-CN"/>
              <a:t> </a:t>
            </a:r>
            <a:r>
              <a:rPr lang="en-US" altLang="en-US">
                <a:sym typeface="+mn-ea"/>
              </a:rPr>
              <a:t>→</a:t>
            </a:r>
            <a:r>
              <a:rPr lang="en-US" altLang="zh-CN"/>
              <a:t> </a:t>
            </a:r>
            <a:r>
              <a:rPr lang="zh-CN" altLang="en-US"/>
              <a:t>后面关系更糟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zh-CN" altLang="en-US"/>
              <a:t>被情绪控制</a:t>
            </a:r>
            <a:r>
              <a:rPr lang="en-US" altLang="zh-CN"/>
              <a:t> = </a:t>
            </a:r>
            <a:r>
              <a:rPr lang="zh-CN" altLang="en-US"/>
              <a:t>情绪一来，我还没想清楚，就已经开始照着它做了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100" y="3429000"/>
            <a:ext cx="5630545" cy="36607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3" name="标题 1"/>
          <p:cNvSpPr txBox="1"/>
          <p:nvPr/>
        </p:nvSpPr>
        <p:spPr>
          <a:xfrm>
            <a:off x="442913" y="243569"/>
            <a:ext cx="9056851" cy="6175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accent1"/>
                </a:solidFill>
                <a:latin typeface="+mn-lt"/>
                <a:ea typeface="+mn-ea"/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>
                <a:latin typeface="Arial" panose="020B0604020202090204" pitchFamily="34" charset="0"/>
                <a:ea typeface="微软雅黑" panose="020B0503020204020204" pitchFamily="34" charset="-122"/>
                <a:sym typeface="Arial" panose="020B0604020202090204" pitchFamily="34" charset="0"/>
              </a:rPr>
              <a:t>一、</a:t>
            </a:r>
            <a:r>
              <a:rPr noProof="0">
                <a:ln>
                  <a:noFill/>
                </a:ln>
                <a:effectLst/>
                <a:uLnTx/>
                <a:uFillTx/>
                <a:latin typeface="微软雅黑" charset="0"/>
                <a:ea typeface="微软雅黑" charset="0"/>
                <a:sym typeface="Arial" panose="020B0604020202090204" pitchFamily="34" charset="0"/>
              </a:rPr>
              <a:t>情绪有时会悄悄指挥我</a:t>
            </a: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  <a:p>
            <a:pPr>
              <a:lnSpc>
                <a:spcPct val="100000"/>
              </a:lnSpc>
            </a:pPr>
            <a:endParaRPr lang="zh-CN" altLang="en-US" dirty="0">
              <a:latin typeface="Arial" panose="020B0604020202090204" pitchFamily="34" charset="0"/>
              <a:ea typeface="微软雅黑" panose="020B0503020204020204" pitchFamily="34" charset="-122"/>
              <a:sym typeface="Arial" panose="020B0604020202090204" pitchFamily="34" charset="0"/>
            </a:endParaRPr>
          </a:p>
        </p:txBody>
      </p:sp>
      <p:grpSp>
        <p:nvGrpSpPr>
          <p:cNvPr id="74" name="组合 73"/>
          <p:cNvGrpSpPr/>
          <p:nvPr/>
        </p:nvGrpSpPr>
        <p:grpSpPr>
          <a:xfrm>
            <a:off x="528706" y="867990"/>
            <a:ext cx="2433027" cy="0"/>
            <a:chOff x="7460343" y="1311756"/>
            <a:chExt cx="2433027" cy="0"/>
          </a:xfrm>
        </p:grpSpPr>
        <p:cxnSp>
          <p:nvCxnSpPr>
            <p:cNvPr id="75" name="直接连接符 74"/>
            <p:cNvCxnSpPr/>
            <p:nvPr/>
          </p:nvCxnSpPr>
          <p:spPr>
            <a:xfrm>
              <a:off x="7460343" y="1311756"/>
              <a:ext cx="243302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>
              <a:off x="7460343" y="1311756"/>
              <a:ext cx="58971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文本框 5"/>
          <p:cNvSpPr txBox="1"/>
          <p:nvPr/>
        </p:nvSpPr>
        <p:spPr>
          <a:xfrm>
            <a:off x="528955" y="1307465"/>
            <a:ext cx="11283315" cy="23075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/>
              <a:t>这门课不是让你以后都不紧张、不生气、不难过。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zh-CN" altLang="en-US"/>
              <a:t>而是帮助你学会：</a:t>
            </a:r>
            <a:endParaRPr lang="en-US" altLang="zh-CN"/>
          </a:p>
          <a:p>
            <a:pPr indent="0" fontAlgn="auto">
              <a:lnSpc>
                <a:spcPct val="150000"/>
              </a:lnSpc>
            </a:pPr>
            <a:r>
              <a:rPr lang="zh-CN" altLang="en-US"/>
              <a:t>（</a:t>
            </a:r>
            <a:r>
              <a:rPr lang="en-US" altLang="zh-CN"/>
              <a:t>1</a:t>
            </a:r>
            <a:r>
              <a:rPr lang="zh-CN" altLang="en-US"/>
              <a:t>）看见情绪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zh-CN" altLang="en-US"/>
              <a:t>（</a:t>
            </a:r>
            <a:r>
              <a:rPr lang="en-US" altLang="zh-CN"/>
              <a:t>2</a:t>
            </a:r>
            <a:r>
              <a:rPr lang="zh-CN" altLang="en-US"/>
              <a:t>）不再被情绪</a:t>
            </a:r>
            <a:r>
              <a:rPr lang="zh-CN" altLang="en-US"/>
              <a:t>控制</a:t>
            </a:r>
            <a:endParaRPr lang="zh-CN" altLang="en-US"/>
          </a:p>
        </p:txBody>
      </p:sp>
      <p:pic>
        <p:nvPicPr>
          <p:cNvPr id="4" name="图片 3" descr="摄图网_402038984_卡通人物小侦探(非企业商用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010" y="1665605"/>
            <a:ext cx="5253990" cy="525399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TABLE_ENDDRAG_ORIGIN_RECT" val="684*284"/>
  <p:tag name="TABLE_ENDDRAG_RECT" val="118*163*684*284"/>
</p:tagLst>
</file>

<file path=ppt/tags/tag2.xml><?xml version="1.0" encoding="utf-8"?>
<p:tagLst xmlns:p="http://schemas.openxmlformats.org/presentationml/2006/main">
  <p:tag name="ISLIDE.ICON" val="#405344;#407181;"/>
</p:tagLst>
</file>

<file path=ppt/tags/tag3.xml><?xml version="1.0" encoding="utf-8"?>
<p:tagLst xmlns:p="http://schemas.openxmlformats.org/presentationml/2006/main">
  <p:tag name="ISLIDE.ICON" val="#405344;#407181;"/>
</p:tagLst>
</file>

<file path=ppt/theme/theme1.xml><?xml version="1.0" encoding="utf-8"?>
<a:theme xmlns:a="http://schemas.openxmlformats.org/drawingml/2006/main" name="Office 主题​​">
  <a:themeElements>
    <a:clrScheme name="北京大学-红色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4070A"/>
      </a:accent1>
      <a:accent2>
        <a:srgbClr val="D7C8B5"/>
      </a:accent2>
      <a:accent3>
        <a:srgbClr val="A5A5A5"/>
      </a:accent3>
      <a:accent4>
        <a:srgbClr val="0B4065"/>
      </a:accent4>
      <a:accent5>
        <a:srgbClr val="5B9BD5"/>
      </a:accent5>
      <a:accent6>
        <a:srgbClr val="70AD47"/>
      </a:accent6>
      <a:hlink>
        <a:srgbClr val="94070A"/>
      </a:hlink>
      <a:folHlink>
        <a:srgbClr val="954F72"/>
      </a:folHlink>
    </a:clrScheme>
    <a:fontScheme name="loawae3m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4346</Words>
  <Application>WPS 文字</Application>
  <PresentationFormat>宽屏</PresentationFormat>
  <Paragraphs>560</Paragraphs>
  <Slides>49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49</vt:i4>
      </vt:variant>
    </vt:vector>
  </HeadingPairs>
  <TitlesOfParts>
    <vt:vector size="63" baseType="lpstr">
      <vt:lpstr>Arial</vt:lpstr>
      <vt:lpstr>宋体</vt:lpstr>
      <vt:lpstr>Wingdings</vt:lpstr>
      <vt:lpstr>微软雅黑</vt:lpstr>
      <vt:lpstr>汉仪旗黑</vt:lpstr>
      <vt:lpstr>微软雅黑</vt:lpstr>
      <vt:lpstr>宋体</vt:lpstr>
      <vt:lpstr>Arial Unicode MS</vt:lpstr>
      <vt:lpstr>等线</vt:lpstr>
      <vt:lpstr>汉仪中等线KW</vt:lpstr>
      <vt:lpstr>Calibri</vt:lpstr>
      <vt:lpstr>Helvetica Neue</vt:lpstr>
      <vt:lpstr>汉仪书宋二KW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Fish</dc:creator>
  <cp:lastModifiedBy>刘梅珠</cp:lastModifiedBy>
  <cp:revision>540</cp:revision>
  <dcterms:created xsi:type="dcterms:W3CDTF">2026-04-30T14:21:37Z</dcterms:created>
  <dcterms:modified xsi:type="dcterms:W3CDTF">2026-04-30T14:21:37Z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8C24A6E2BE0C61E8DF3E5B69C143EA43_43</vt:lpwstr>
  </property>
  <property fmtid="{D5CDD505-2E9C-101B-9397-08002B2CF9AE}" pid="3" name="KSOProductBuildVer">
    <vt:lpwstr>2052-12.1.25205.25205</vt:lpwstr>
  </property>
</Properties>
</file>